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9" r:id="rId9"/>
    <p:sldId id="271" r:id="rId10"/>
    <p:sldId id="264" r:id="rId11"/>
    <p:sldId id="265" r:id="rId12"/>
    <p:sldId id="266" r:id="rId13"/>
    <p:sldId id="267" r:id="rId14"/>
    <p:sldId id="268" r:id="rId15"/>
  </p:sldIdLst>
  <p:sldSz cx="13004800" cy="7315200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SemiBold" panose="000007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g9nJMhp/ClrupfM366sBAH2eak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B57FDC-F7E0-4A09-B183-46E67D2BA9FF}" v="11" dt="2026-05-27T19:08:44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48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609601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vrioadvocati.com/membership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vrioadvocati.com/memberships/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2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hyperlink" Target="https://www.avrioadvocati.com/membership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avrio-advocati/" TargetMode="External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12" Type="http://schemas.openxmlformats.org/officeDocument/2006/relationships/hyperlink" Target="https://www.avrioadvocati.com/membership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avrioadvocati.com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hyperlink" Target="http://www.avrioadvocati.com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hyperlink" Target="https://www.avrioadvocati.com/membership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hyperlink" Target="https://www.avrioadvocati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s://www.avrioadvocati.com/memberships/" TargetMode="External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avrioadvocati.com/membership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vrioadvocati.com/memberships/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vrioadvocati.com/memberships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vrioadvocati.com/memberships/" TargetMode="Externa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vrioadvocati.com/membership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3589000" cy="7467600"/>
          </a:xfrm>
          <a:custGeom>
            <a:avLst/>
            <a:gdLst/>
            <a:ahLst/>
            <a:cxnLst/>
            <a:rect l="l" t="t" r="r" b="b"/>
            <a:pathLst>
              <a:path w="9753600" h="7315200" extrusionOk="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2357125" y="1721225"/>
            <a:ext cx="8290560" cy="4040110"/>
            <a:chOff x="0" y="0"/>
            <a:chExt cx="11054080" cy="5610484"/>
          </a:xfrm>
        </p:grpSpPr>
        <p:sp>
          <p:nvSpPr>
            <p:cNvPr id="90" name="Google Shape;90;p1"/>
            <p:cNvSpPr/>
            <p:nvPr/>
          </p:nvSpPr>
          <p:spPr>
            <a:xfrm flipH="1">
              <a:off x="5427961" y="0"/>
              <a:ext cx="5626119" cy="5610484"/>
            </a:xfrm>
            <a:custGeom>
              <a:avLst/>
              <a:gdLst/>
              <a:ahLst/>
              <a:cxnLst/>
              <a:rect l="l" t="t" r="r" b="b"/>
              <a:pathLst>
                <a:path w="5626119" h="5610484" extrusionOk="0">
                  <a:moveTo>
                    <a:pt x="5626119" y="0"/>
                  </a:moveTo>
                  <a:lnTo>
                    <a:pt x="0" y="0"/>
                  </a:lnTo>
                  <a:lnTo>
                    <a:pt x="0" y="5610484"/>
                  </a:lnTo>
                  <a:lnTo>
                    <a:pt x="5626119" y="5610484"/>
                  </a:lnTo>
                  <a:lnTo>
                    <a:pt x="5626119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0" y="0"/>
              <a:ext cx="5626119" cy="5610484"/>
            </a:xfrm>
            <a:custGeom>
              <a:avLst/>
              <a:gdLst/>
              <a:ahLst/>
              <a:cxnLst/>
              <a:rect l="l" t="t" r="r" b="b"/>
              <a:pathLst>
                <a:path w="5626119" h="5610484" extrusionOk="0">
                  <a:moveTo>
                    <a:pt x="0" y="0"/>
                  </a:moveTo>
                  <a:lnTo>
                    <a:pt x="5626119" y="0"/>
                  </a:lnTo>
                  <a:lnTo>
                    <a:pt x="5626119" y="5610484"/>
                  </a:lnTo>
                  <a:lnTo>
                    <a:pt x="0" y="5610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"/>
          <p:cNvSpPr txBox="1"/>
          <p:nvPr/>
        </p:nvSpPr>
        <p:spPr>
          <a:xfrm>
            <a:off x="3154106" y="2105025"/>
            <a:ext cx="6599400" cy="27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31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AVRIO ADVOCATI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2676071" y="5138187"/>
            <a:ext cx="76527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8">
                <a:solidFill>
                  <a:srgbClr val="F9A727"/>
                </a:solidFill>
                <a:latin typeface="Lato"/>
                <a:ea typeface="Lato"/>
                <a:cs typeface="Lato"/>
                <a:sym typeface="Lato"/>
              </a:rPr>
              <a:t>AN INTERNATIONAL NETWORK OF LAW FIRMS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3222674" y="1942995"/>
            <a:ext cx="848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"/>
          <p:cNvSpPr/>
          <p:nvPr/>
        </p:nvSpPr>
        <p:spPr>
          <a:xfrm>
            <a:off x="8255000" y="248059"/>
            <a:ext cx="4313204" cy="1337093"/>
          </a:xfrm>
          <a:custGeom>
            <a:avLst/>
            <a:gdLst/>
            <a:ahLst/>
            <a:cxnLst/>
            <a:rect l="l" t="t" r="r" b="b"/>
            <a:pathLst>
              <a:path w="4313204" h="1337093" extrusionOk="0">
                <a:moveTo>
                  <a:pt x="0" y="0"/>
                </a:moveTo>
                <a:lnTo>
                  <a:pt x="4313204" y="0"/>
                </a:lnTo>
                <a:lnTo>
                  <a:pt x="4313204" y="1337094"/>
                </a:lnTo>
                <a:lnTo>
                  <a:pt x="0" y="133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"/>
          <p:cNvSpPr/>
          <p:nvPr/>
        </p:nvSpPr>
        <p:spPr>
          <a:xfrm>
            <a:off x="0" y="-685800"/>
            <a:ext cx="13045440" cy="8467344"/>
          </a:xfrm>
          <a:custGeom>
            <a:avLst/>
            <a:gdLst/>
            <a:ahLst/>
            <a:cxnLst/>
            <a:rect l="l" t="t" r="r" b="b"/>
            <a:pathLst>
              <a:path w="9753600" h="7315200" extrusionOk="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8441" r="-34498" b="-3187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" name="Google Shape;237;p8"/>
          <p:cNvCxnSpPr/>
          <p:nvPr/>
        </p:nvCxnSpPr>
        <p:spPr>
          <a:xfrm>
            <a:off x="1397000" y="1295400"/>
            <a:ext cx="991280" cy="0"/>
          </a:xfrm>
          <a:prstGeom prst="straightConnector1">
            <a:avLst/>
          </a:prstGeom>
          <a:noFill/>
          <a:ln w="38100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8" name="Google Shape;238;p8"/>
          <p:cNvSpPr txBox="1"/>
          <p:nvPr/>
        </p:nvSpPr>
        <p:spPr>
          <a:xfrm>
            <a:off x="1365840" y="540088"/>
            <a:ext cx="4663150" cy="60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 are growing</a:t>
            </a:r>
            <a:endParaRPr/>
          </a:p>
        </p:txBody>
      </p:sp>
      <p:sp>
        <p:nvSpPr>
          <p:cNvPr id="239" name="Google Shape;239;p8"/>
          <p:cNvSpPr txBox="1"/>
          <p:nvPr/>
        </p:nvSpPr>
        <p:spPr>
          <a:xfrm>
            <a:off x="1404250" y="1694625"/>
            <a:ext cx="5869200" cy="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7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Avrio Advocati Expansion Committee is on the look out for suitable law firms to </a:t>
            </a:r>
            <a:r>
              <a:rPr lang="en-US" sz="21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 our network »</a:t>
            </a:r>
            <a:r>
              <a:rPr lang="en-US" sz="218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-US" sz="197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979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Connect.  Learn. Grow. </a:t>
            </a:r>
            <a:endParaRPr sz="1700" b="1"/>
          </a:p>
        </p:txBody>
      </p:sp>
      <p:sp>
        <p:nvSpPr>
          <p:cNvPr id="240" name="Google Shape;240;p8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"/>
          <p:cNvSpPr/>
          <p:nvPr/>
        </p:nvSpPr>
        <p:spPr>
          <a:xfrm>
            <a:off x="1609589" y="3810000"/>
            <a:ext cx="3627586" cy="2904935"/>
          </a:xfrm>
          <a:prstGeom prst="rect">
            <a:avLst/>
          </a:prstGeom>
          <a:solidFill>
            <a:srgbClr val="00385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7" name="Google Shape;247;p9"/>
          <p:cNvGrpSpPr/>
          <p:nvPr/>
        </p:nvGrpSpPr>
        <p:grpSpPr>
          <a:xfrm>
            <a:off x="2174240" y="4323489"/>
            <a:ext cx="901291" cy="173552"/>
            <a:chOff x="0" y="0"/>
            <a:chExt cx="1201720" cy="231402"/>
          </a:xfrm>
        </p:grpSpPr>
        <p:sp>
          <p:nvSpPr>
            <p:cNvPr id="248" name="Google Shape;248;p9"/>
            <p:cNvSpPr/>
            <p:nvPr/>
          </p:nvSpPr>
          <p:spPr>
            <a:xfrm>
              <a:off x="0" y="0"/>
              <a:ext cx="486023" cy="231402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57848" y="0"/>
              <a:ext cx="486023" cy="231402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715697" y="0"/>
              <a:ext cx="486023" cy="231402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9"/>
          <p:cNvSpPr/>
          <p:nvPr/>
        </p:nvSpPr>
        <p:spPr>
          <a:xfrm>
            <a:off x="11582195" y="0"/>
            <a:ext cx="694267" cy="73152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9"/>
          <p:cNvSpPr/>
          <p:nvPr/>
        </p:nvSpPr>
        <p:spPr>
          <a:xfrm>
            <a:off x="617700" y="580700"/>
            <a:ext cx="2983689" cy="3273622"/>
          </a:xfrm>
          <a:custGeom>
            <a:avLst/>
            <a:gdLst/>
            <a:ahLst/>
            <a:cxnLst/>
            <a:rect l="l" t="t" r="r" b="b"/>
            <a:pathLst>
              <a:path w="3627586" h="4265305" extrusionOk="0">
                <a:moveTo>
                  <a:pt x="0" y="0"/>
                </a:moveTo>
                <a:lnTo>
                  <a:pt x="3627586" y="0"/>
                </a:lnTo>
                <a:lnTo>
                  <a:pt x="3627586" y="4265305"/>
                </a:lnTo>
                <a:lnTo>
                  <a:pt x="0" y="4265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8974" b="-31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9"/>
          <p:cNvSpPr txBox="1"/>
          <p:nvPr/>
        </p:nvSpPr>
        <p:spPr>
          <a:xfrm>
            <a:off x="2174241" y="4889415"/>
            <a:ext cx="290590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Bruce</a:t>
            </a:r>
            <a:endParaRPr/>
          </a:p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Bowden</a:t>
            </a:r>
            <a:endParaRPr/>
          </a:p>
        </p:txBody>
      </p:sp>
      <p:grpSp>
        <p:nvGrpSpPr>
          <p:cNvPr id="254" name="Google Shape;254;p9"/>
          <p:cNvGrpSpPr/>
          <p:nvPr/>
        </p:nvGrpSpPr>
        <p:grpSpPr>
          <a:xfrm>
            <a:off x="6845292" y="1336920"/>
            <a:ext cx="3594990" cy="358111"/>
            <a:chOff x="0" y="117051"/>
            <a:chExt cx="4793320" cy="477480"/>
          </a:xfrm>
        </p:grpSpPr>
        <p:cxnSp>
          <p:nvCxnSpPr>
            <p:cNvPr id="255" name="Google Shape;255;p9"/>
            <p:cNvCxnSpPr/>
            <p:nvPr/>
          </p:nvCxnSpPr>
          <p:spPr>
            <a:xfrm>
              <a:off x="0" y="304800"/>
              <a:ext cx="4793320" cy="0"/>
            </a:xfrm>
            <a:prstGeom prst="straightConnector1">
              <a:avLst/>
            </a:prstGeom>
            <a:noFill/>
            <a:ln w="609600" cap="rnd" cmpd="sng">
              <a:solidFill>
                <a:srgbClr val="F9A72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6" name="Google Shape;256;p9"/>
            <p:cNvSpPr txBox="1"/>
            <p:nvPr/>
          </p:nvSpPr>
          <p:spPr>
            <a:xfrm>
              <a:off x="214841" y="117051"/>
              <a:ext cx="4043361" cy="477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1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62" b="1" dirty="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Avrio Advocati </a:t>
              </a:r>
              <a:r>
                <a:rPr lang="en-US" sz="1662" b="1" dirty="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President</a:t>
              </a:r>
              <a:endParaRPr dirty="0"/>
            </a:p>
          </p:txBody>
        </p:sp>
      </p:grpSp>
      <p:sp>
        <p:nvSpPr>
          <p:cNvPr id="257" name="Google Shape;257;p9"/>
          <p:cNvSpPr/>
          <p:nvPr/>
        </p:nvSpPr>
        <p:spPr>
          <a:xfrm>
            <a:off x="5434162" y="1706333"/>
            <a:ext cx="5213519" cy="5175603"/>
          </a:xfrm>
          <a:custGeom>
            <a:avLst/>
            <a:gdLst/>
            <a:ahLst/>
            <a:cxnLst/>
            <a:rect l="l" t="t" r="r" b="b"/>
            <a:pathLst>
              <a:path w="5213519" h="5175603" extrusionOk="0">
                <a:moveTo>
                  <a:pt x="0" y="0"/>
                </a:moveTo>
                <a:lnTo>
                  <a:pt x="5213519" y="0"/>
                </a:lnTo>
                <a:lnTo>
                  <a:pt x="5213519" y="5175603"/>
                </a:lnTo>
                <a:lnTo>
                  <a:pt x="0" y="5175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9"/>
          <p:cNvSpPr txBox="1"/>
          <p:nvPr/>
        </p:nvSpPr>
        <p:spPr>
          <a:xfrm>
            <a:off x="6188839" y="3187636"/>
            <a:ext cx="3533028" cy="293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9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Avrio is an extensive network of international, collaborative firms that share knowledge and work in concert to serve the needs of clients worldwide.</a:t>
            </a:r>
            <a:endParaRPr/>
          </a:p>
        </p:txBody>
      </p:sp>
      <p:sp>
        <p:nvSpPr>
          <p:cNvPr id="259" name="Google Shape;259;p9"/>
          <p:cNvSpPr txBox="1"/>
          <p:nvPr/>
        </p:nvSpPr>
        <p:spPr>
          <a:xfrm>
            <a:off x="2174241" y="6200009"/>
            <a:ext cx="2905907" cy="18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41">
                <a:solidFill>
                  <a:srgbClr val="F9A727"/>
                </a:solidFill>
                <a:latin typeface="Lato"/>
                <a:ea typeface="Lato"/>
                <a:cs typeface="Lato"/>
                <a:sym typeface="Lato"/>
              </a:rPr>
              <a:t>LEECH TISHMAN</a:t>
            </a:r>
            <a:endParaRPr/>
          </a:p>
        </p:txBody>
      </p:sp>
      <p:sp>
        <p:nvSpPr>
          <p:cNvPr id="260" name="Google Shape;260;p9"/>
          <p:cNvSpPr txBox="1"/>
          <p:nvPr/>
        </p:nvSpPr>
        <p:spPr>
          <a:xfrm rot="5400000">
            <a:off x="10293602" y="3433869"/>
            <a:ext cx="3271450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" b="1">
                <a:solidFill>
                  <a:srgbClr val="73737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About Avrio Advocati</a:t>
            </a: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9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"/>
          <p:cNvSpPr/>
          <p:nvPr/>
        </p:nvSpPr>
        <p:spPr>
          <a:xfrm>
            <a:off x="0" y="-73325"/>
            <a:ext cx="13131300" cy="23979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10"/>
          <p:cNvGrpSpPr/>
          <p:nvPr/>
        </p:nvGrpSpPr>
        <p:grpSpPr>
          <a:xfrm>
            <a:off x="9100629" y="2543199"/>
            <a:ext cx="1489089" cy="1489089"/>
            <a:chOff x="24236" y="29715"/>
            <a:chExt cx="1985452" cy="1985452"/>
          </a:xfrm>
        </p:grpSpPr>
        <p:sp>
          <p:nvSpPr>
            <p:cNvPr id="269" name="Google Shape;269;p10"/>
            <p:cNvSpPr/>
            <p:nvPr/>
          </p:nvSpPr>
          <p:spPr>
            <a:xfrm>
              <a:off x="24236" y="29715"/>
              <a:ext cx="1985452" cy="198545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9442" y="62961"/>
              <a:ext cx="1895758" cy="1895751"/>
            </a:xfrm>
            <a:custGeom>
              <a:avLst/>
              <a:gdLst/>
              <a:ahLst/>
              <a:cxnLst/>
              <a:rect l="l" t="t" r="r" b="b"/>
              <a:pathLst>
                <a:path w="6350000" h="6349974" extrusionOk="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5811" b="-3361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10"/>
          <p:cNvSpPr/>
          <p:nvPr/>
        </p:nvSpPr>
        <p:spPr>
          <a:xfrm>
            <a:off x="6869464" y="2532057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0"/>
          <p:cNvSpPr/>
          <p:nvPr/>
        </p:nvSpPr>
        <p:spPr>
          <a:xfrm>
            <a:off x="6858437" y="2532057"/>
            <a:ext cx="1428750" cy="142874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0112" b="-201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4806116" y="2599332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/>
          <p:nvPr/>
        </p:nvSpPr>
        <p:spPr>
          <a:xfrm>
            <a:off x="2686333" y="2421069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p10"/>
          <p:cNvGrpSpPr/>
          <p:nvPr/>
        </p:nvGrpSpPr>
        <p:grpSpPr>
          <a:xfrm>
            <a:off x="2051319" y="4808769"/>
            <a:ext cx="2660778" cy="2072288"/>
            <a:chOff x="0" y="0"/>
            <a:chExt cx="3547704" cy="2763050"/>
          </a:xfrm>
        </p:grpSpPr>
        <p:sp>
          <p:nvSpPr>
            <p:cNvPr id="278" name="Google Shape;278;p10"/>
            <p:cNvSpPr/>
            <p:nvPr/>
          </p:nvSpPr>
          <p:spPr>
            <a:xfrm>
              <a:off x="850900" y="21939"/>
              <a:ext cx="1985452" cy="198545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850900" y="0"/>
              <a:ext cx="1895758" cy="1895751"/>
            </a:xfrm>
            <a:custGeom>
              <a:avLst/>
              <a:gdLst/>
              <a:ahLst/>
              <a:cxnLst/>
              <a:rect l="l" t="t" r="r" b="b"/>
              <a:pathLst>
                <a:path w="6350000" h="6349974" extrusionOk="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0"/>
            <p:cNvSpPr txBox="1"/>
            <p:nvPr/>
          </p:nvSpPr>
          <p:spPr>
            <a:xfrm>
              <a:off x="0" y="2395342"/>
              <a:ext cx="3406800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0" dirty="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EJASO</a:t>
              </a:r>
              <a:endParaRPr dirty="0"/>
            </a:p>
          </p:txBody>
        </p:sp>
        <p:sp>
          <p:nvSpPr>
            <p:cNvPr id="281" name="Google Shape;281;p10"/>
            <p:cNvSpPr txBox="1"/>
            <p:nvPr/>
          </p:nvSpPr>
          <p:spPr>
            <a:xfrm>
              <a:off x="92004" y="2078153"/>
              <a:ext cx="3455700" cy="417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5" b="1" dirty="0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Cristina </a:t>
              </a:r>
              <a:r>
                <a:rPr lang="en-US" sz="1455" b="1" dirty="0" err="1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Abilleira</a:t>
              </a:r>
              <a:endParaRPr dirty="0"/>
            </a:p>
          </p:txBody>
        </p:sp>
      </p:grpSp>
      <p:grpSp>
        <p:nvGrpSpPr>
          <p:cNvPr id="282" name="Google Shape;282;p10"/>
          <p:cNvGrpSpPr/>
          <p:nvPr/>
        </p:nvGrpSpPr>
        <p:grpSpPr>
          <a:xfrm>
            <a:off x="6418733" y="4820423"/>
            <a:ext cx="2591775" cy="1993606"/>
            <a:chOff x="0" y="0"/>
            <a:chExt cx="3455700" cy="2658142"/>
          </a:xfrm>
        </p:grpSpPr>
        <p:sp>
          <p:nvSpPr>
            <p:cNvPr id="283" name="Google Shape;283;p10"/>
            <p:cNvSpPr/>
            <p:nvPr/>
          </p:nvSpPr>
          <p:spPr>
            <a:xfrm>
              <a:off x="850900" y="21939"/>
              <a:ext cx="1985452" cy="198545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850900" y="0"/>
              <a:ext cx="1895758" cy="1895751"/>
            </a:xfrm>
            <a:custGeom>
              <a:avLst/>
              <a:gdLst/>
              <a:ahLst/>
              <a:cxnLst/>
              <a:rect l="l" t="t" r="r" b="b"/>
              <a:pathLst>
                <a:path w="6350000" h="6349974" extrusionOk="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t="-4805" b="-480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0"/>
            <p:cNvSpPr txBox="1"/>
            <p:nvPr/>
          </p:nvSpPr>
          <p:spPr>
            <a:xfrm>
              <a:off x="0" y="2395342"/>
              <a:ext cx="3406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AVOPARTNER</a:t>
              </a:r>
              <a:endParaRPr/>
            </a:p>
          </p:txBody>
        </p:sp>
        <p:sp>
          <p:nvSpPr>
            <p:cNvPr id="286" name="Google Shape;286;p10"/>
            <p:cNvSpPr txBox="1"/>
            <p:nvPr/>
          </p:nvSpPr>
          <p:spPr>
            <a:xfrm>
              <a:off x="0" y="2105816"/>
              <a:ext cx="34557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5" b="1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Benoît Morzier</a:t>
              </a:r>
              <a:endParaRPr sz="1455" b="1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87" name="Google Shape;287;p10"/>
          <p:cNvSpPr/>
          <p:nvPr/>
        </p:nvSpPr>
        <p:spPr>
          <a:xfrm>
            <a:off x="4859324" y="4836878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0"/>
          <p:cNvSpPr/>
          <p:nvPr/>
        </p:nvSpPr>
        <p:spPr>
          <a:xfrm>
            <a:off x="4858093" y="4820424"/>
            <a:ext cx="1428750" cy="142874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7664" b="-109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4408190" y="6609785"/>
            <a:ext cx="2555100" cy="1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SARAILIS AVOCATS</a:t>
            </a:r>
            <a:endParaRPr/>
          </a:p>
        </p:txBody>
      </p:sp>
      <p:sp>
        <p:nvSpPr>
          <p:cNvPr id="290" name="Google Shape;290;p10"/>
          <p:cNvSpPr txBox="1"/>
          <p:nvPr/>
        </p:nvSpPr>
        <p:spPr>
          <a:xfrm>
            <a:off x="4408189" y="6392641"/>
            <a:ext cx="25917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5" b="1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Christian Sarailis</a:t>
            </a:r>
            <a:endParaRPr/>
          </a:p>
        </p:txBody>
      </p:sp>
      <p:sp>
        <p:nvSpPr>
          <p:cNvPr id="291" name="Google Shape;291;p10"/>
          <p:cNvSpPr txBox="1"/>
          <p:nvPr/>
        </p:nvSpPr>
        <p:spPr>
          <a:xfrm>
            <a:off x="4248651" y="1661350"/>
            <a:ext cx="48123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66" b="1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Board Members</a:t>
            </a:r>
            <a:endParaRPr sz="1100"/>
          </a:p>
        </p:txBody>
      </p:sp>
      <p:grpSp>
        <p:nvGrpSpPr>
          <p:cNvPr id="292" name="Google Shape;292;p10"/>
          <p:cNvGrpSpPr/>
          <p:nvPr/>
        </p:nvGrpSpPr>
        <p:grpSpPr>
          <a:xfrm>
            <a:off x="-320979" y="5589852"/>
            <a:ext cx="2591775" cy="414244"/>
            <a:chOff x="0" y="-28575"/>
            <a:chExt cx="3455700" cy="552326"/>
          </a:xfrm>
        </p:grpSpPr>
        <p:sp>
          <p:nvSpPr>
            <p:cNvPr id="293" name="Google Shape;293;p10"/>
            <p:cNvSpPr txBox="1"/>
            <p:nvPr/>
          </p:nvSpPr>
          <p:spPr>
            <a:xfrm>
              <a:off x="0" y="260951"/>
              <a:ext cx="3406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LEECH TISHMAN</a:t>
              </a:r>
              <a:endParaRPr/>
            </a:p>
          </p:txBody>
        </p:sp>
        <p:sp>
          <p:nvSpPr>
            <p:cNvPr id="294" name="Google Shape;294;p10"/>
            <p:cNvSpPr txBox="1"/>
            <p:nvPr/>
          </p:nvSpPr>
          <p:spPr>
            <a:xfrm>
              <a:off x="0" y="-28575"/>
              <a:ext cx="34557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5" b="1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Bruce Bowden</a:t>
              </a:r>
              <a:endParaRPr/>
            </a:p>
          </p:txBody>
        </p:sp>
      </p:grpSp>
      <p:grpSp>
        <p:nvGrpSpPr>
          <p:cNvPr id="295" name="Google Shape;295;p10"/>
          <p:cNvGrpSpPr/>
          <p:nvPr/>
        </p:nvGrpSpPr>
        <p:grpSpPr>
          <a:xfrm>
            <a:off x="2075965" y="4090373"/>
            <a:ext cx="2591775" cy="414244"/>
            <a:chOff x="0" y="-28575"/>
            <a:chExt cx="3455700" cy="552326"/>
          </a:xfrm>
        </p:grpSpPr>
        <p:sp>
          <p:nvSpPr>
            <p:cNvPr id="296" name="Google Shape;296;p10"/>
            <p:cNvSpPr txBox="1"/>
            <p:nvPr/>
          </p:nvSpPr>
          <p:spPr>
            <a:xfrm>
              <a:off x="0" y="260951"/>
              <a:ext cx="3406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0" dirty="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CSA</a:t>
              </a:r>
              <a:endParaRPr dirty="0"/>
            </a:p>
          </p:txBody>
        </p:sp>
        <p:sp>
          <p:nvSpPr>
            <p:cNvPr id="297" name="Google Shape;297;p10"/>
            <p:cNvSpPr txBox="1"/>
            <p:nvPr/>
          </p:nvSpPr>
          <p:spPr>
            <a:xfrm>
              <a:off x="0" y="-28575"/>
              <a:ext cx="34557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5" b="1" dirty="0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Ana </a:t>
              </a:r>
              <a:r>
                <a:rPr lang="en-US" sz="1455" b="1" dirty="0" err="1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RitaRelógio</a:t>
              </a:r>
              <a:endParaRPr sz="1455" b="1" dirty="0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298" name="Google Shape;298;p10"/>
          <p:cNvGrpSpPr/>
          <p:nvPr/>
        </p:nvGrpSpPr>
        <p:grpSpPr>
          <a:xfrm>
            <a:off x="6338297" y="4162240"/>
            <a:ext cx="2591775" cy="414244"/>
            <a:chOff x="0" y="-28575"/>
            <a:chExt cx="3455700" cy="552326"/>
          </a:xfrm>
        </p:grpSpPr>
        <p:sp>
          <p:nvSpPr>
            <p:cNvPr id="299" name="Google Shape;299;p10"/>
            <p:cNvSpPr txBox="1"/>
            <p:nvPr/>
          </p:nvSpPr>
          <p:spPr>
            <a:xfrm>
              <a:off x="0" y="260951"/>
              <a:ext cx="3406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GORUP LAW</a:t>
              </a:r>
              <a:endParaRPr/>
            </a:p>
          </p:txBody>
        </p:sp>
        <p:sp>
          <p:nvSpPr>
            <p:cNvPr id="300" name="Google Shape;300;p10"/>
            <p:cNvSpPr txBox="1"/>
            <p:nvPr/>
          </p:nvSpPr>
          <p:spPr>
            <a:xfrm>
              <a:off x="0" y="-28575"/>
              <a:ext cx="34557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5" b="1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Vesna Gorjup</a:t>
              </a:r>
              <a:endParaRPr sz="1455" b="1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301" name="Google Shape;301;p10"/>
          <p:cNvGrpSpPr/>
          <p:nvPr/>
        </p:nvGrpSpPr>
        <p:grpSpPr>
          <a:xfrm>
            <a:off x="8497006" y="4162240"/>
            <a:ext cx="2591775" cy="414244"/>
            <a:chOff x="304800" y="-28575"/>
            <a:chExt cx="3455700" cy="552326"/>
          </a:xfrm>
        </p:grpSpPr>
        <p:sp>
          <p:nvSpPr>
            <p:cNvPr id="302" name="Google Shape;302;p10"/>
            <p:cNvSpPr txBox="1"/>
            <p:nvPr/>
          </p:nvSpPr>
          <p:spPr>
            <a:xfrm>
              <a:off x="304800" y="260951"/>
              <a:ext cx="3406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IRWIN MITCHELL</a:t>
              </a:r>
              <a:endParaRPr/>
            </a:p>
          </p:txBody>
        </p:sp>
        <p:sp>
          <p:nvSpPr>
            <p:cNvPr id="303" name="Google Shape;303;p10"/>
            <p:cNvSpPr txBox="1"/>
            <p:nvPr/>
          </p:nvSpPr>
          <p:spPr>
            <a:xfrm>
              <a:off x="304800" y="-28575"/>
              <a:ext cx="34557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5" b="1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Bryan Bletso</a:t>
              </a:r>
              <a:endParaRPr/>
            </a:p>
          </p:txBody>
        </p:sp>
      </p:grpSp>
      <p:grpSp>
        <p:nvGrpSpPr>
          <p:cNvPr id="304" name="Google Shape;304;p10"/>
          <p:cNvGrpSpPr/>
          <p:nvPr/>
        </p:nvGrpSpPr>
        <p:grpSpPr>
          <a:xfrm>
            <a:off x="8523776" y="4825224"/>
            <a:ext cx="2636881" cy="2055833"/>
            <a:chOff x="0" y="21939"/>
            <a:chExt cx="3515841" cy="2741111"/>
          </a:xfrm>
        </p:grpSpPr>
        <p:sp>
          <p:nvSpPr>
            <p:cNvPr id="305" name="Google Shape;305;p10"/>
            <p:cNvSpPr/>
            <p:nvPr/>
          </p:nvSpPr>
          <p:spPr>
            <a:xfrm>
              <a:off x="850900" y="21939"/>
              <a:ext cx="1985452" cy="198545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0"/>
            <p:cNvSpPr txBox="1"/>
            <p:nvPr/>
          </p:nvSpPr>
          <p:spPr>
            <a:xfrm>
              <a:off x="109041" y="2395342"/>
              <a:ext cx="3406800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0" dirty="0" err="1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ebl</a:t>
              </a:r>
              <a:r>
                <a:rPr lang="en-US" sz="1280" dirty="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280" dirty="0" err="1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Redsky</a:t>
              </a:r>
              <a:endParaRPr lang="en-US" sz="1280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7" name="Google Shape;307;p10"/>
            <p:cNvSpPr txBox="1"/>
            <p:nvPr/>
          </p:nvSpPr>
          <p:spPr>
            <a:xfrm>
              <a:off x="0" y="2105817"/>
              <a:ext cx="3455700" cy="417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5" b="1" dirty="0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Guy </a:t>
              </a:r>
              <a:r>
                <a:rPr lang="en-US" sz="1455" b="1" dirty="0" err="1">
                  <a:solidFill>
                    <a:srgbClr val="00385C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Rulkin</a:t>
              </a:r>
              <a:endParaRPr sz="1455" b="1" dirty="0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308" name="Google Shape;308;p10" descr="A person in a suit and tie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65251" y="2618530"/>
            <a:ext cx="1467600" cy="13812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309" name="Google Shape;309;p10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0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  <p:sp>
        <p:nvSpPr>
          <p:cNvPr id="311" name="Google Shape;311;p10"/>
          <p:cNvSpPr/>
          <p:nvPr/>
        </p:nvSpPr>
        <p:spPr>
          <a:xfrm>
            <a:off x="8255000" y="248059"/>
            <a:ext cx="4313204" cy="1337093"/>
          </a:xfrm>
          <a:custGeom>
            <a:avLst/>
            <a:gdLst/>
            <a:ahLst/>
            <a:cxnLst/>
            <a:rect l="l" t="t" r="r" b="b"/>
            <a:pathLst>
              <a:path w="4313204" h="1337093" extrusionOk="0">
                <a:moveTo>
                  <a:pt x="0" y="0"/>
                </a:moveTo>
                <a:lnTo>
                  <a:pt x="4313204" y="0"/>
                </a:lnTo>
                <a:lnTo>
                  <a:pt x="4313204" y="1337094"/>
                </a:lnTo>
                <a:lnTo>
                  <a:pt x="0" y="133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75;p10">
            <a:extLst>
              <a:ext uri="{FF2B5EF4-FFF2-40B4-BE49-F238E27FC236}">
                <a16:creationId xmlns:a16="http://schemas.microsoft.com/office/drawing/2014/main" id="{C448805B-9F82-FCE4-A2DA-F8DF1D8566F3}"/>
              </a:ext>
            </a:extLst>
          </p:cNvPr>
          <p:cNvSpPr/>
          <p:nvPr/>
        </p:nvSpPr>
        <p:spPr>
          <a:xfrm>
            <a:off x="245921" y="3960801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76;p10">
            <a:extLst>
              <a:ext uri="{FF2B5EF4-FFF2-40B4-BE49-F238E27FC236}">
                <a16:creationId xmlns:a16="http://schemas.microsoft.com/office/drawing/2014/main" id="{F699F030-396E-D198-9E0A-6608E6BB6501}"/>
              </a:ext>
            </a:extLst>
          </p:cNvPr>
          <p:cNvSpPr/>
          <p:nvPr/>
        </p:nvSpPr>
        <p:spPr>
          <a:xfrm>
            <a:off x="215848" y="3960801"/>
            <a:ext cx="1428750" cy="142874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t="-21772" b="-2177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0"/>
          <p:cNvSpPr/>
          <p:nvPr/>
        </p:nvSpPr>
        <p:spPr>
          <a:xfrm>
            <a:off x="2657478" y="2461376"/>
            <a:ext cx="1428750" cy="142874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t="-16263" b="-342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97;p10">
            <a:extLst>
              <a:ext uri="{FF2B5EF4-FFF2-40B4-BE49-F238E27FC236}">
                <a16:creationId xmlns:a16="http://schemas.microsoft.com/office/drawing/2014/main" id="{F05359BD-F69E-8194-CAF4-A8AAE19D873E}"/>
              </a:ext>
            </a:extLst>
          </p:cNvPr>
          <p:cNvSpPr txBox="1"/>
          <p:nvPr/>
        </p:nvSpPr>
        <p:spPr>
          <a:xfrm>
            <a:off x="4164877" y="4111850"/>
            <a:ext cx="2591775" cy="88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en-US" sz="1455" b="1" dirty="0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Rick </a:t>
            </a:r>
            <a:r>
              <a:rPr lang="en-US" sz="1455" b="1" dirty="0" err="1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Geerars</a:t>
            </a:r>
            <a:endParaRPr lang="en-US" sz="1455" b="1" dirty="0">
              <a:solidFill>
                <a:srgbClr val="0038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HÖCKER</a:t>
            </a:r>
          </a:p>
          <a:p>
            <a:pPr lvl="0" algn="ctr">
              <a:lnSpc>
                <a:spcPct val="140000"/>
              </a:lnSpc>
            </a:pPr>
            <a:endParaRPr lang="en-US" sz="1455" b="1" dirty="0">
              <a:solidFill>
                <a:srgbClr val="0038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Picture 4" descr="Guy Rulkin - ebl redsky">
            <a:extLst>
              <a:ext uri="{FF2B5EF4-FFF2-40B4-BE49-F238E27FC236}">
                <a16:creationId xmlns:a16="http://schemas.microsoft.com/office/drawing/2014/main" id="{A69CBBE3-ED3C-E950-013F-525A71778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0334" y="4832097"/>
            <a:ext cx="1455218" cy="136566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"/>
          <p:cNvSpPr/>
          <p:nvPr/>
        </p:nvSpPr>
        <p:spPr>
          <a:xfrm flipH="1">
            <a:off x="-49571" y="-62475"/>
            <a:ext cx="6531921" cy="7315200"/>
          </a:xfrm>
          <a:custGeom>
            <a:avLst/>
            <a:gdLst/>
            <a:ahLst/>
            <a:cxnLst/>
            <a:rect l="l" t="t" r="r" b="b"/>
            <a:pathLst>
              <a:path w="5793278" h="7315200" extrusionOk="0">
                <a:moveTo>
                  <a:pt x="5793278" y="0"/>
                </a:moveTo>
                <a:lnTo>
                  <a:pt x="0" y="0"/>
                </a:lnTo>
                <a:lnTo>
                  <a:pt x="0" y="7315200"/>
                </a:lnTo>
                <a:lnTo>
                  <a:pt x="5793278" y="7315200"/>
                </a:lnTo>
                <a:lnTo>
                  <a:pt x="579327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8986" r="-7053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1"/>
          <p:cNvSpPr/>
          <p:nvPr/>
        </p:nvSpPr>
        <p:spPr>
          <a:xfrm>
            <a:off x="6472950" y="0"/>
            <a:ext cx="6531900" cy="7315200"/>
          </a:xfrm>
          <a:prstGeom prst="rect">
            <a:avLst/>
          </a:prstGeom>
          <a:solidFill>
            <a:srgbClr val="00385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1"/>
          <p:cNvSpPr/>
          <p:nvPr/>
        </p:nvSpPr>
        <p:spPr>
          <a:xfrm>
            <a:off x="3654015" y="1463090"/>
            <a:ext cx="5506800" cy="438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" name="Google Shape;319;p11"/>
          <p:cNvCxnSpPr/>
          <p:nvPr/>
        </p:nvCxnSpPr>
        <p:spPr>
          <a:xfrm>
            <a:off x="5812606" y="2797886"/>
            <a:ext cx="991280" cy="0"/>
          </a:xfrm>
          <a:prstGeom prst="straightConnector1">
            <a:avLst/>
          </a:prstGeom>
          <a:noFill/>
          <a:ln w="38100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0" name="Google Shape;320;p11"/>
          <p:cNvSpPr/>
          <p:nvPr/>
        </p:nvSpPr>
        <p:spPr>
          <a:xfrm>
            <a:off x="8443175" y="1156853"/>
            <a:ext cx="942289" cy="1097280"/>
          </a:xfrm>
          <a:custGeom>
            <a:avLst/>
            <a:gdLst/>
            <a:ahLst/>
            <a:cxnLst/>
            <a:rect l="l" t="t" r="r" b="b"/>
            <a:pathLst>
              <a:path w="942289" h="1097280" extrusionOk="0">
                <a:moveTo>
                  <a:pt x="0" y="0"/>
                </a:moveTo>
                <a:lnTo>
                  <a:pt x="942289" y="0"/>
                </a:lnTo>
                <a:lnTo>
                  <a:pt x="942289" y="1097280"/>
                </a:lnTo>
                <a:lnTo>
                  <a:pt x="0" y="1097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1" name="Google Shape;321;p11"/>
          <p:cNvGrpSpPr/>
          <p:nvPr/>
        </p:nvGrpSpPr>
        <p:grpSpPr>
          <a:xfrm>
            <a:off x="4035470" y="3517814"/>
            <a:ext cx="537069" cy="473753"/>
            <a:chOff x="0" y="0"/>
            <a:chExt cx="716092" cy="631670"/>
          </a:xfrm>
        </p:grpSpPr>
        <p:sp>
          <p:nvSpPr>
            <p:cNvPr id="322" name="Google Shape;322;p11"/>
            <p:cNvSpPr/>
            <p:nvPr/>
          </p:nvSpPr>
          <p:spPr>
            <a:xfrm>
              <a:off x="0" y="0"/>
              <a:ext cx="716092" cy="631670"/>
            </a:xfrm>
            <a:custGeom>
              <a:avLst/>
              <a:gdLst/>
              <a:ahLst/>
              <a:cxnLst/>
              <a:rect l="l" t="t" r="r" b="b"/>
              <a:pathLst>
                <a:path w="6350000" h="5601380" extrusionOk="0">
                  <a:moveTo>
                    <a:pt x="3175000" y="0"/>
                  </a:moveTo>
                  <a:cubicBezTo>
                    <a:pt x="1421496" y="0"/>
                    <a:pt x="0" y="1253912"/>
                    <a:pt x="0" y="2800690"/>
                  </a:cubicBezTo>
                  <a:cubicBezTo>
                    <a:pt x="0" y="4347468"/>
                    <a:pt x="1421496" y="5601380"/>
                    <a:pt x="3175000" y="5601380"/>
                  </a:cubicBezTo>
                  <a:cubicBezTo>
                    <a:pt x="4928504" y="5601380"/>
                    <a:pt x="6350000" y="4347468"/>
                    <a:pt x="6350000" y="2800690"/>
                  </a:cubicBezTo>
                  <a:cubicBezTo>
                    <a:pt x="6350000" y="1253912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141238" y="88573"/>
              <a:ext cx="454525" cy="454525"/>
            </a:xfrm>
            <a:custGeom>
              <a:avLst/>
              <a:gdLst/>
              <a:ahLst/>
              <a:cxnLst/>
              <a:rect l="l" t="t" r="r" b="b"/>
              <a:pathLst>
                <a:path w="454525" h="454525" extrusionOk="0">
                  <a:moveTo>
                    <a:pt x="0" y="0"/>
                  </a:moveTo>
                  <a:lnTo>
                    <a:pt x="454525" y="0"/>
                  </a:lnTo>
                  <a:lnTo>
                    <a:pt x="454525" y="454524"/>
                  </a:lnTo>
                  <a:lnTo>
                    <a:pt x="0" y="4545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11"/>
          <p:cNvSpPr txBox="1"/>
          <p:nvPr/>
        </p:nvSpPr>
        <p:spPr>
          <a:xfrm>
            <a:off x="4645151" y="4356827"/>
            <a:ext cx="39921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4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info@avrioadvocati.com</a:t>
            </a:r>
            <a:endParaRPr/>
          </a:p>
        </p:txBody>
      </p:sp>
      <p:sp>
        <p:nvSpPr>
          <p:cNvPr id="325" name="Google Shape;325;p11"/>
          <p:cNvSpPr txBox="1"/>
          <p:nvPr/>
        </p:nvSpPr>
        <p:spPr>
          <a:xfrm>
            <a:off x="4108081" y="1968299"/>
            <a:ext cx="36966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Contact Us</a:t>
            </a:r>
            <a:endParaRPr/>
          </a:p>
        </p:txBody>
      </p:sp>
      <p:sp>
        <p:nvSpPr>
          <p:cNvPr id="326" name="Google Shape;326;p11"/>
          <p:cNvSpPr/>
          <p:nvPr/>
        </p:nvSpPr>
        <p:spPr>
          <a:xfrm>
            <a:off x="4028323" y="4217392"/>
            <a:ext cx="539750" cy="476117"/>
          </a:xfrm>
          <a:custGeom>
            <a:avLst/>
            <a:gdLst/>
            <a:ahLst/>
            <a:cxnLst/>
            <a:rect l="l" t="t" r="r" b="b"/>
            <a:pathLst>
              <a:path w="6350000" h="5601380" extrusionOk="0">
                <a:moveTo>
                  <a:pt x="3175000" y="0"/>
                </a:moveTo>
                <a:cubicBezTo>
                  <a:pt x="1421496" y="0"/>
                  <a:pt x="0" y="1253912"/>
                  <a:pt x="0" y="2800690"/>
                </a:cubicBezTo>
                <a:cubicBezTo>
                  <a:pt x="0" y="4347468"/>
                  <a:pt x="1421496" y="5601380"/>
                  <a:pt x="3175000" y="5601380"/>
                </a:cubicBezTo>
                <a:cubicBezTo>
                  <a:pt x="4928504" y="5601380"/>
                  <a:pt x="6350000" y="4347468"/>
                  <a:pt x="6350000" y="2800690"/>
                </a:cubicBezTo>
                <a:cubicBezTo>
                  <a:pt x="6350000" y="1253912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4177359" y="4363885"/>
            <a:ext cx="253291" cy="180786"/>
          </a:xfrm>
          <a:custGeom>
            <a:avLst/>
            <a:gdLst/>
            <a:ahLst/>
            <a:cxnLst/>
            <a:rect l="l" t="t" r="r" b="b"/>
            <a:pathLst>
              <a:path w="253291" h="180786" extrusionOk="0">
                <a:moveTo>
                  <a:pt x="0" y="0"/>
                </a:moveTo>
                <a:lnTo>
                  <a:pt x="253291" y="0"/>
                </a:lnTo>
                <a:lnTo>
                  <a:pt x="253291" y="180787"/>
                </a:lnTo>
                <a:lnTo>
                  <a:pt x="0" y="180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1"/>
          <p:cNvSpPr txBox="1"/>
          <p:nvPr/>
        </p:nvSpPr>
        <p:spPr>
          <a:xfrm>
            <a:off x="4645151" y="3679817"/>
            <a:ext cx="39921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4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@avrioadvocati</a:t>
            </a: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297650" y="250929"/>
            <a:ext cx="2544790" cy="805599"/>
          </a:xfrm>
          <a:custGeom>
            <a:avLst/>
            <a:gdLst/>
            <a:ahLst/>
            <a:cxnLst/>
            <a:rect l="l" t="t" r="r" b="b"/>
            <a:pathLst>
              <a:path w="4313204" h="1337093" extrusionOk="0">
                <a:moveTo>
                  <a:pt x="0" y="0"/>
                </a:moveTo>
                <a:lnTo>
                  <a:pt x="4313204" y="0"/>
                </a:lnTo>
                <a:lnTo>
                  <a:pt x="4313204" y="1337094"/>
                </a:lnTo>
                <a:lnTo>
                  <a:pt x="0" y="133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1"/>
          <p:cNvSpPr txBox="1"/>
          <p:nvPr/>
        </p:nvSpPr>
        <p:spPr>
          <a:xfrm>
            <a:off x="4645151" y="5078440"/>
            <a:ext cx="39921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4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www.avrioadvocati.com</a:t>
            </a: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4028308" y="4937002"/>
            <a:ext cx="539750" cy="476117"/>
          </a:xfrm>
          <a:custGeom>
            <a:avLst/>
            <a:gdLst/>
            <a:ahLst/>
            <a:cxnLst/>
            <a:rect l="l" t="t" r="r" b="b"/>
            <a:pathLst>
              <a:path w="6350000" h="5601380" extrusionOk="0">
                <a:moveTo>
                  <a:pt x="3175000" y="0"/>
                </a:moveTo>
                <a:cubicBezTo>
                  <a:pt x="1421496" y="0"/>
                  <a:pt x="0" y="1253912"/>
                  <a:pt x="0" y="2800690"/>
                </a:cubicBezTo>
                <a:cubicBezTo>
                  <a:pt x="0" y="4347468"/>
                  <a:pt x="1421496" y="5601380"/>
                  <a:pt x="3175000" y="5601380"/>
                </a:cubicBezTo>
                <a:cubicBezTo>
                  <a:pt x="4928504" y="5601380"/>
                  <a:pt x="6350000" y="4347468"/>
                  <a:pt x="6350000" y="2800690"/>
                </a:cubicBezTo>
                <a:cubicBezTo>
                  <a:pt x="6350000" y="1253912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4108082" y="4985106"/>
            <a:ext cx="377545" cy="377545"/>
          </a:xfrm>
          <a:custGeom>
            <a:avLst/>
            <a:gdLst/>
            <a:ahLst/>
            <a:cxnLst/>
            <a:rect l="l" t="t" r="r" b="b"/>
            <a:pathLst>
              <a:path w="377545" h="377545" extrusionOk="0">
                <a:moveTo>
                  <a:pt x="0" y="0"/>
                </a:moveTo>
                <a:lnTo>
                  <a:pt x="377545" y="0"/>
                </a:lnTo>
                <a:lnTo>
                  <a:pt x="377545" y="377545"/>
                </a:lnTo>
                <a:lnTo>
                  <a:pt x="0" y="377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1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2"/>
          <p:cNvSpPr/>
          <p:nvPr/>
        </p:nvSpPr>
        <p:spPr>
          <a:xfrm>
            <a:off x="0" y="-3450"/>
            <a:ext cx="12996672" cy="7315200"/>
          </a:xfrm>
          <a:custGeom>
            <a:avLst/>
            <a:gdLst/>
            <a:ahLst/>
            <a:cxnLst/>
            <a:rect l="l" t="t" r="r" b="b"/>
            <a:pathLst>
              <a:path w="9753600" h="7315200" extrusionOk="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125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2"/>
          <p:cNvSpPr/>
          <p:nvPr/>
        </p:nvSpPr>
        <p:spPr>
          <a:xfrm>
            <a:off x="2174250" y="1700400"/>
            <a:ext cx="8656200" cy="3907500"/>
          </a:xfrm>
          <a:prstGeom prst="rect">
            <a:avLst/>
          </a:prstGeom>
          <a:solidFill>
            <a:srgbClr val="00385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1" name="Google Shape;341;p12"/>
          <p:cNvCxnSpPr/>
          <p:nvPr/>
        </p:nvCxnSpPr>
        <p:spPr>
          <a:xfrm>
            <a:off x="5426044" y="4274715"/>
            <a:ext cx="2152715" cy="0"/>
          </a:xfrm>
          <a:prstGeom prst="straightConnector1">
            <a:avLst/>
          </a:prstGeom>
          <a:noFill/>
          <a:ln w="457200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2" name="Google Shape;342;p12"/>
          <p:cNvSpPr txBox="1"/>
          <p:nvPr/>
        </p:nvSpPr>
        <p:spPr>
          <a:xfrm>
            <a:off x="5602532" y="4133699"/>
            <a:ext cx="17997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1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2" b="1" u="sng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4"/>
              </a:rPr>
              <a:t>Contact Us</a:t>
            </a:r>
            <a:endParaRPr/>
          </a:p>
        </p:txBody>
      </p:sp>
      <p:sp>
        <p:nvSpPr>
          <p:cNvPr id="343" name="Google Shape;343;p12"/>
          <p:cNvSpPr/>
          <p:nvPr/>
        </p:nvSpPr>
        <p:spPr>
          <a:xfrm>
            <a:off x="2686234" y="2191656"/>
            <a:ext cx="942289" cy="1097280"/>
          </a:xfrm>
          <a:custGeom>
            <a:avLst/>
            <a:gdLst/>
            <a:ahLst/>
            <a:cxnLst/>
            <a:rect l="l" t="t" r="r" b="b"/>
            <a:pathLst>
              <a:path w="942289" h="1097280" extrusionOk="0">
                <a:moveTo>
                  <a:pt x="0" y="0"/>
                </a:moveTo>
                <a:lnTo>
                  <a:pt x="942289" y="0"/>
                </a:lnTo>
                <a:lnTo>
                  <a:pt x="942289" y="1097280"/>
                </a:lnTo>
                <a:lnTo>
                  <a:pt x="0" y="1097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2"/>
          <p:cNvSpPr txBox="1"/>
          <p:nvPr/>
        </p:nvSpPr>
        <p:spPr>
          <a:xfrm>
            <a:off x="2686234" y="2587896"/>
            <a:ext cx="7632335" cy="138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25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 YOU</a:t>
            </a:r>
            <a:endParaRPr/>
          </a:p>
        </p:txBody>
      </p:sp>
      <p:sp>
        <p:nvSpPr>
          <p:cNvPr id="345" name="Google Shape;345;p12"/>
          <p:cNvSpPr/>
          <p:nvPr/>
        </p:nvSpPr>
        <p:spPr>
          <a:xfrm>
            <a:off x="8255000" y="248059"/>
            <a:ext cx="4313204" cy="1337093"/>
          </a:xfrm>
          <a:custGeom>
            <a:avLst/>
            <a:gdLst/>
            <a:ahLst/>
            <a:cxnLst/>
            <a:rect l="l" t="t" r="r" b="b"/>
            <a:pathLst>
              <a:path w="4313204" h="1337093" extrusionOk="0">
                <a:moveTo>
                  <a:pt x="0" y="0"/>
                </a:moveTo>
                <a:lnTo>
                  <a:pt x="4313204" y="0"/>
                </a:lnTo>
                <a:lnTo>
                  <a:pt x="4313204" y="1337094"/>
                </a:lnTo>
                <a:lnTo>
                  <a:pt x="0" y="133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2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3222674" y="1942995"/>
            <a:ext cx="8483326" cy="55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MEET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892260" y="273447"/>
            <a:ext cx="621625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MEET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AVRIO ADVOCATI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8255000" y="248059"/>
            <a:ext cx="4313204" cy="1337093"/>
          </a:xfrm>
          <a:custGeom>
            <a:avLst/>
            <a:gdLst/>
            <a:ahLst/>
            <a:cxnLst/>
            <a:rect l="l" t="t" r="r" b="b"/>
            <a:pathLst>
              <a:path w="4313204" h="1337093" extrusionOk="0">
                <a:moveTo>
                  <a:pt x="0" y="0"/>
                </a:moveTo>
                <a:lnTo>
                  <a:pt x="4313204" y="0"/>
                </a:lnTo>
                <a:lnTo>
                  <a:pt x="4313204" y="1337094"/>
                </a:lnTo>
                <a:lnTo>
                  <a:pt x="0" y="133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3C24F-C812-EA35-3EFA-A6DC1B71E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609666" y="2804066"/>
            <a:ext cx="4991623" cy="3381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574F6-7BB5-ED20-2C92-8DEA4FE81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322" y="2027077"/>
            <a:ext cx="2390390" cy="5051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4139A-E9CD-4291-56AB-451540284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875" y="2027076"/>
            <a:ext cx="5774952" cy="2510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7EA66-DDD6-1512-9837-C4F11A4BE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3875" y="5026177"/>
            <a:ext cx="2721285" cy="2040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FA206-1F67-108D-4246-A00CB708CA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1900" y="5026177"/>
            <a:ext cx="2966927" cy="20139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6237039" y="1"/>
            <a:ext cx="6384031" cy="5562598"/>
          </a:xfrm>
          <a:custGeom>
            <a:avLst/>
            <a:gdLst/>
            <a:ahLst/>
            <a:cxnLst/>
            <a:rect l="l" t="t" r="r" b="b"/>
            <a:pathLst>
              <a:path w="5160330" h="5145989" extrusionOk="0">
                <a:moveTo>
                  <a:pt x="0" y="0"/>
                </a:moveTo>
                <a:lnTo>
                  <a:pt x="5160330" y="0"/>
                </a:lnTo>
                <a:lnTo>
                  <a:pt x="5160330" y="5145989"/>
                </a:lnTo>
                <a:lnTo>
                  <a:pt x="0" y="5145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1244600" y="3065349"/>
            <a:ext cx="5746776" cy="4173648"/>
          </a:xfrm>
          <a:custGeom>
            <a:avLst/>
            <a:gdLst/>
            <a:ahLst/>
            <a:cxnLst/>
            <a:rect l="l" t="t" r="r" b="b"/>
            <a:pathLst>
              <a:path w="5039360" h="3781061" extrusionOk="0">
                <a:moveTo>
                  <a:pt x="0" y="0"/>
                </a:moveTo>
                <a:lnTo>
                  <a:pt x="5039360" y="0"/>
                </a:lnTo>
                <a:lnTo>
                  <a:pt x="5039360" y="3781061"/>
                </a:lnTo>
                <a:lnTo>
                  <a:pt x="0" y="3781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1625" r="-7257" b="-1027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 rot="5400000">
            <a:off x="5765896" y="182880"/>
            <a:ext cx="942289" cy="1097280"/>
          </a:xfrm>
          <a:custGeom>
            <a:avLst/>
            <a:gdLst/>
            <a:ahLst/>
            <a:cxnLst/>
            <a:rect l="l" t="t" r="r" b="b"/>
            <a:pathLst>
              <a:path w="942289" h="1097280" extrusionOk="0">
                <a:moveTo>
                  <a:pt x="0" y="0"/>
                </a:moveTo>
                <a:lnTo>
                  <a:pt x="942290" y="0"/>
                </a:lnTo>
                <a:lnTo>
                  <a:pt x="942290" y="1097280"/>
                </a:lnTo>
                <a:lnTo>
                  <a:pt x="0" y="1097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3"/>
          <p:cNvGrpSpPr/>
          <p:nvPr/>
        </p:nvGrpSpPr>
        <p:grpSpPr>
          <a:xfrm>
            <a:off x="9169400" y="5372489"/>
            <a:ext cx="1974558" cy="380219"/>
            <a:chOff x="0" y="0"/>
            <a:chExt cx="2632744" cy="506959"/>
          </a:xfrm>
        </p:grpSpPr>
        <p:sp>
          <p:nvSpPr>
            <p:cNvPr id="114" name="Google Shape;114;p3"/>
            <p:cNvSpPr/>
            <p:nvPr/>
          </p:nvSpPr>
          <p:spPr>
            <a:xfrm>
              <a:off x="0" y="0"/>
              <a:ext cx="1064785" cy="506959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783979" y="0"/>
              <a:ext cx="1064785" cy="506959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67959" y="0"/>
              <a:ext cx="1064785" cy="506959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7" name="Google Shape;117;p3"/>
          <p:cNvCxnSpPr/>
          <p:nvPr/>
        </p:nvCxnSpPr>
        <p:spPr>
          <a:xfrm>
            <a:off x="3454400" y="2612130"/>
            <a:ext cx="991280" cy="0"/>
          </a:xfrm>
          <a:prstGeom prst="straightConnector1">
            <a:avLst/>
          </a:prstGeom>
          <a:noFill/>
          <a:ln w="38100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3"/>
          <p:cNvSpPr txBox="1"/>
          <p:nvPr/>
        </p:nvSpPr>
        <p:spPr>
          <a:xfrm>
            <a:off x="2479422" y="1858775"/>
            <a:ext cx="3208978" cy="60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00385C"/>
                </a:solidFill>
                <a:latin typeface="Montserrat"/>
                <a:ea typeface="Montserrat"/>
                <a:cs typeface="Montserrat"/>
                <a:sym typeface="Montserrat"/>
              </a:rPr>
              <a:t>About Us 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>
          <a:xfrm>
            <a:off x="8451135" y="486387"/>
            <a:ext cx="2504481" cy="629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6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Avrio was f</a:t>
            </a:r>
            <a:r>
              <a:rPr lang="en-US" sz="14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ounded in 1986, and became Avrio Advocati </a:t>
            </a:r>
            <a:r>
              <a:rPr lang="en-US"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 2000</a:t>
            </a:r>
            <a:endParaRPr dirty="0"/>
          </a:p>
        </p:txBody>
      </p:sp>
      <p:sp>
        <p:nvSpPr>
          <p:cNvPr id="120" name="Google Shape;120;p3"/>
          <p:cNvSpPr txBox="1"/>
          <p:nvPr/>
        </p:nvSpPr>
        <p:spPr>
          <a:xfrm>
            <a:off x="7579361" y="512242"/>
            <a:ext cx="588119" cy="45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9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39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01</a:t>
            </a:r>
            <a:endParaRPr/>
          </a:p>
        </p:txBody>
      </p:sp>
      <p:grpSp>
        <p:nvGrpSpPr>
          <p:cNvPr id="121" name="Google Shape;121;p3"/>
          <p:cNvGrpSpPr/>
          <p:nvPr/>
        </p:nvGrpSpPr>
        <p:grpSpPr>
          <a:xfrm>
            <a:off x="7579361" y="1314493"/>
            <a:ext cx="3369157" cy="497340"/>
            <a:chOff x="0" y="-27579"/>
            <a:chExt cx="4492210" cy="663121"/>
          </a:xfrm>
        </p:grpSpPr>
        <p:sp>
          <p:nvSpPr>
            <p:cNvPr id="122" name="Google Shape;122;p3"/>
            <p:cNvSpPr txBox="1"/>
            <p:nvPr/>
          </p:nvSpPr>
          <p:spPr>
            <a:xfrm>
              <a:off x="1152902" y="-27579"/>
              <a:ext cx="3339308" cy="661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6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To create a strong alliance of independent legal professionals</a:t>
              </a:r>
              <a:endParaRPr dirty="0"/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0" y="19050"/>
              <a:ext cx="784158" cy="616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1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39" b="1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02</a:t>
              </a: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7579361" y="2130921"/>
            <a:ext cx="3369157" cy="519518"/>
            <a:chOff x="0" y="-57150"/>
            <a:chExt cx="4492210" cy="692692"/>
          </a:xfrm>
        </p:grpSpPr>
        <p:sp>
          <p:nvSpPr>
            <p:cNvPr id="125" name="Google Shape;125;p3"/>
            <p:cNvSpPr txBox="1"/>
            <p:nvPr/>
          </p:nvSpPr>
          <p:spPr>
            <a:xfrm>
              <a:off x="1152902" y="-57150"/>
              <a:ext cx="3339308" cy="661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6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Developed into a network spanning multiple continents</a:t>
              </a:r>
              <a:endParaRPr/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0" y="19050"/>
              <a:ext cx="784158" cy="616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1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39" b="1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03</a:t>
              </a: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7579361" y="2969528"/>
            <a:ext cx="3647439" cy="519518"/>
            <a:chOff x="0" y="-57149"/>
            <a:chExt cx="4863253" cy="692691"/>
          </a:xfrm>
        </p:grpSpPr>
        <p:sp>
          <p:nvSpPr>
            <p:cNvPr id="128" name="Google Shape;128;p3"/>
            <p:cNvSpPr txBox="1"/>
            <p:nvPr/>
          </p:nvSpPr>
          <p:spPr>
            <a:xfrm>
              <a:off x="1152902" y="-57149"/>
              <a:ext cx="3710351" cy="6494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6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Committed to cross-border collaboration and legal expertise</a:t>
              </a:r>
              <a:endParaRPr/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0" y="19050"/>
              <a:ext cx="784158" cy="616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1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39" b="1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04</a:t>
              </a:r>
              <a:endParaRPr/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7579361" y="3808134"/>
            <a:ext cx="3369157" cy="519518"/>
            <a:chOff x="0" y="-57149"/>
            <a:chExt cx="4492210" cy="692691"/>
          </a:xfrm>
        </p:grpSpPr>
        <p:sp>
          <p:nvSpPr>
            <p:cNvPr id="131" name="Google Shape;131;p3"/>
            <p:cNvSpPr txBox="1"/>
            <p:nvPr/>
          </p:nvSpPr>
          <p:spPr>
            <a:xfrm>
              <a:off x="1152902" y="-57149"/>
              <a:ext cx="3339308" cy="649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6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Knowledge share and best practice</a:t>
              </a: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0" y="19050"/>
              <a:ext cx="784158" cy="616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1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39" b="1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05</a:t>
              </a:r>
              <a:endParaRPr/>
            </a:p>
          </p:txBody>
        </p:sp>
      </p:grpSp>
      <p:sp>
        <p:nvSpPr>
          <p:cNvPr id="133" name="Google Shape;133;p3"/>
          <p:cNvSpPr/>
          <p:nvPr/>
        </p:nvSpPr>
        <p:spPr>
          <a:xfrm>
            <a:off x="406400" y="400459"/>
            <a:ext cx="4313204" cy="1337093"/>
          </a:xfrm>
          <a:custGeom>
            <a:avLst/>
            <a:gdLst/>
            <a:ahLst/>
            <a:cxnLst/>
            <a:rect l="l" t="t" r="r" b="b"/>
            <a:pathLst>
              <a:path w="4313204" h="1337093" extrusionOk="0">
                <a:moveTo>
                  <a:pt x="0" y="0"/>
                </a:moveTo>
                <a:lnTo>
                  <a:pt x="4313204" y="0"/>
                </a:lnTo>
                <a:lnTo>
                  <a:pt x="4313204" y="1337094"/>
                </a:lnTo>
                <a:lnTo>
                  <a:pt x="0" y="133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/>
          <p:nvPr/>
        </p:nvSpPr>
        <p:spPr>
          <a:xfrm>
            <a:off x="6649244" y="760835"/>
            <a:ext cx="297332" cy="297332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9A7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330200" y="2647834"/>
            <a:ext cx="4680373" cy="4667366"/>
          </a:xfrm>
          <a:custGeom>
            <a:avLst/>
            <a:gdLst/>
            <a:ahLst/>
            <a:cxnLst/>
            <a:rect l="l" t="t" r="r" b="b"/>
            <a:pathLst>
              <a:path w="4680373" h="4667366" extrusionOk="0">
                <a:moveTo>
                  <a:pt x="0" y="0"/>
                </a:moveTo>
                <a:lnTo>
                  <a:pt x="4680373" y="0"/>
                </a:lnTo>
                <a:lnTo>
                  <a:pt x="4680373" y="4667366"/>
                </a:lnTo>
                <a:lnTo>
                  <a:pt x="0" y="4667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4"/>
          <p:cNvGrpSpPr/>
          <p:nvPr/>
        </p:nvGrpSpPr>
        <p:grpSpPr>
          <a:xfrm>
            <a:off x="1361948" y="4735937"/>
            <a:ext cx="3118845" cy="2834250"/>
            <a:chOff x="0" y="0"/>
            <a:chExt cx="4158460" cy="3779000"/>
          </a:xfrm>
        </p:grpSpPr>
        <p:sp>
          <p:nvSpPr>
            <p:cNvPr id="143" name="Google Shape;143;p4"/>
            <p:cNvSpPr/>
            <p:nvPr/>
          </p:nvSpPr>
          <p:spPr>
            <a:xfrm flipH="1">
              <a:off x="0" y="0"/>
              <a:ext cx="4158460" cy="3779000"/>
            </a:xfrm>
            <a:custGeom>
              <a:avLst/>
              <a:gdLst/>
              <a:ahLst/>
              <a:cxnLst/>
              <a:rect l="l" t="t" r="r" b="b"/>
              <a:pathLst>
                <a:path w="4158460" h="3779000" extrusionOk="0">
                  <a:moveTo>
                    <a:pt x="4158460" y="0"/>
                  </a:moveTo>
                  <a:lnTo>
                    <a:pt x="0" y="0"/>
                  </a:lnTo>
                  <a:lnTo>
                    <a:pt x="0" y="3779000"/>
                  </a:lnTo>
                  <a:lnTo>
                    <a:pt x="4158460" y="3779000"/>
                  </a:lnTo>
                  <a:lnTo>
                    <a:pt x="4158460" y="0"/>
                  </a:lnTo>
                  <a:close/>
                </a:path>
              </a:pathLst>
            </a:custGeom>
            <a:blipFill rotWithShape="1">
              <a:blip r:embed="rId4">
                <a:alphaModFix amt="9999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flipH="1">
              <a:off x="0" y="0"/>
              <a:ext cx="4158460" cy="3779000"/>
            </a:xfrm>
            <a:custGeom>
              <a:avLst/>
              <a:gdLst/>
              <a:ahLst/>
              <a:cxnLst/>
              <a:rect l="l" t="t" r="r" b="b"/>
              <a:pathLst>
                <a:path w="4158460" h="3779000" extrusionOk="0">
                  <a:moveTo>
                    <a:pt x="4158460" y="0"/>
                  </a:moveTo>
                  <a:lnTo>
                    <a:pt x="0" y="0"/>
                  </a:lnTo>
                  <a:lnTo>
                    <a:pt x="0" y="3779000"/>
                  </a:lnTo>
                  <a:lnTo>
                    <a:pt x="4158460" y="3779000"/>
                  </a:lnTo>
                  <a:lnTo>
                    <a:pt x="4158460" y="0"/>
                  </a:lnTo>
                  <a:close/>
                </a:path>
              </a:pathLst>
            </a:custGeom>
            <a:blipFill rotWithShape="1">
              <a:blip r:embed="rId4">
                <a:alphaModFix amt="9999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flipH="1">
              <a:off x="0" y="0"/>
              <a:ext cx="4158460" cy="3779000"/>
            </a:xfrm>
            <a:custGeom>
              <a:avLst/>
              <a:gdLst/>
              <a:ahLst/>
              <a:cxnLst/>
              <a:rect l="l" t="t" r="r" b="b"/>
              <a:pathLst>
                <a:path w="4158460" h="3779000" extrusionOk="0">
                  <a:moveTo>
                    <a:pt x="4158460" y="0"/>
                  </a:moveTo>
                  <a:lnTo>
                    <a:pt x="0" y="0"/>
                  </a:lnTo>
                  <a:lnTo>
                    <a:pt x="0" y="3779000"/>
                  </a:lnTo>
                  <a:lnTo>
                    <a:pt x="4158460" y="3779000"/>
                  </a:lnTo>
                  <a:lnTo>
                    <a:pt x="4158460" y="0"/>
                  </a:lnTo>
                  <a:close/>
                </a:path>
              </a:pathLst>
            </a:custGeom>
            <a:blipFill rotWithShape="1">
              <a:blip r:embed="rId4">
                <a:alphaModFix amt="12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4"/>
          <p:cNvSpPr/>
          <p:nvPr/>
        </p:nvSpPr>
        <p:spPr>
          <a:xfrm>
            <a:off x="330201" y="0"/>
            <a:ext cx="4680373" cy="3221028"/>
          </a:xfrm>
          <a:custGeom>
            <a:avLst/>
            <a:gdLst/>
            <a:ahLst/>
            <a:cxnLst/>
            <a:rect l="l" t="t" r="r" b="b"/>
            <a:pathLst>
              <a:path w="4680373" h="3221028" extrusionOk="0">
                <a:moveTo>
                  <a:pt x="0" y="0"/>
                </a:moveTo>
                <a:lnTo>
                  <a:pt x="4680373" y="0"/>
                </a:lnTo>
                <a:lnTo>
                  <a:pt x="4680373" y="3221027"/>
                </a:lnTo>
                <a:lnTo>
                  <a:pt x="0" y="3221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052" t="-975" r="-205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4"/>
          <p:cNvCxnSpPr/>
          <p:nvPr/>
        </p:nvCxnSpPr>
        <p:spPr>
          <a:xfrm>
            <a:off x="1047220" y="6172113"/>
            <a:ext cx="991280" cy="0"/>
          </a:xfrm>
          <a:prstGeom prst="straightConnector1">
            <a:avLst/>
          </a:prstGeom>
          <a:noFill/>
          <a:ln w="38100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4"/>
          <p:cNvSpPr txBox="1"/>
          <p:nvPr/>
        </p:nvSpPr>
        <p:spPr>
          <a:xfrm>
            <a:off x="1047221" y="4053311"/>
            <a:ext cx="377363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F4F4F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About</a:t>
            </a:r>
            <a:endParaRPr/>
          </a:p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F4F4F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Our </a:t>
            </a:r>
            <a:endParaRPr/>
          </a:p>
          <a:p>
            <a:pPr marL="0" marR="0" lvl="0" indent="0" algn="l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F4F4F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Members</a:t>
            </a:r>
            <a:endParaRPr/>
          </a:p>
        </p:txBody>
      </p:sp>
      <p:sp>
        <p:nvSpPr>
          <p:cNvPr id="149" name="Google Shape;149;p4"/>
          <p:cNvSpPr txBox="1"/>
          <p:nvPr/>
        </p:nvSpPr>
        <p:spPr>
          <a:xfrm>
            <a:off x="7178011" y="693421"/>
            <a:ext cx="1971718" cy="323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3" b="1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International</a:t>
            </a:r>
            <a:endParaRPr/>
          </a:p>
        </p:txBody>
      </p:sp>
      <p:sp>
        <p:nvSpPr>
          <p:cNvPr id="150" name="Google Shape;150;p4"/>
          <p:cNvSpPr txBox="1"/>
          <p:nvPr/>
        </p:nvSpPr>
        <p:spPr>
          <a:xfrm>
            <a:off x="7178012" y="991492"/>
            <a:ext cx="4037947" cy="826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Members are located in 31 countries* and over 80 offices /cities around the world</a:t>
            </a:r>
            <a:endParaRPr dirty="0"/>
          </a:p>
        </p:txBody>
      </p:sp>
      <p:grpSp>
        <p:nvGrpSpPr>
          <p:cNvPr id="151" name="Google Shape;151;p4"/>
          <p:cNvGrpSpPr/>
          <p:nvPr/>
        </p:nvGrpSpPr>
        <p:grpSpPr>
          <a:xfrm>
            <a:off x="6621285" y="5423677"/>
            <a:ext cx="4622632" cy="1565617"/>
            <a:chOff x="0" y="-38100"/>
            <a:chExt cx="6163509" cy="2087490"/>
          </a:xfrm>
        </p:grpSpPr>
        <p:sp>
          <p:nvSpPr>
            <p:cNvPr id="152" name="Google Shape;152;p4"/>
            <p:cNvSpPr/>
            <p:nvPr/>
          </p:nvSpPr>
          <p:spPr>
            <a:xfrm>
              <a:off x="0" y="190190"/>
              <a:ext cx="396442" cy="39644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779580" y="395602"/>
              <a:ext cx="5383929" cy="1653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6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79" dirty="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Specialists in corporate law, dispute resolution, IP, employment law, real estate, finance, family and more</a:t>
              </a:r>
              <a:endParaRPr dirty="0"/>
            </a:p>
          </p:txBody>
        </p:sp>
        <p:sp>
          <p:nvSpPr>
            <p:cNvPr id="154" name="Google Shape;154;p4"/>
            <p:cNvSpPr txBox="1"/>
            <p:nvPr/>
          </p:nvSpPr>
          <p:spPr>
            <a:xfrm>
              <a:off x="779580" y="-38100"/>
              <a:ext cx="2628957" cy="418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93" b="1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Legal Areas</a:t>
              </a:r>
              <a:endParaRPr/>
            </a:p>
          </p:txBody>
        </p:sp>
      </p:grpSp>
      <p:grpSp>
        <p:nvGrpSpPr>
          <p:cNvPr id="155" name="Google Shape;155;p4"/>
          <p:cNvGrpSpPr/>
          <p:nvPr/>
        </p:nvGrpSpPr>
        <p:grpSpPr>
          <a:xfrm>
            <a:off x="6649244" y="3835068"/>
            <a:ext cx="4566714" cy="1279265"/>
            <a:chOff x="0" y="-38100"/>
            <a:chExt cx="6088952" cy="1705685"/>
          </a:xfrm>
        </p:grpSpPr>
        <p:sp>
          <p:nvSpPr>
            <p:cNvPr id="156" name="Google Shape;156;p4"/>
            <p:cNvSpPr txBox="1"/>
            <p:nvPr/>
          </p:nvSpPr>
          <p:spPr>
            <a:xfrm>
              <a:off x="705023" y="565062"/>
              <a:ext cx="5383929" cy="1102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6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79" dirty="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Committed to excellence in cross-border collaboration and legal expertise</a:t>
              </a:r>
              <a:endParaRPr dirty="0"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705023" y="-38100"/>
              <a:ext cx="2691964" cy="418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93" b="1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Collaboration</a:t>
              </a: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0" y="73693"/>
              <a:ext cx="396442" cy="39644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4"/>
          <p:cNvGrpSpPr/>
          <p:nvPr/>
        </p:nvGrpSpPr>
        <p:grpSpPr>
          <a:xfrm>
            <a:off x="6649244" y="2243902"/>
            <a:ext cx="4566714" cy="1105170"/>
            <a:chOff x="0" y="-38100"/>
            <a:chExt cx="6088952" cy="1473561"/>
          </a:xfrm>
        </p:grpSpPr>
        <p:sp>
          <p:nvSpPr>
            <p:cNvPr id="160" name="Google Shape;160;p4"/>
            <p:cNvSpPr txBox="1"/>
            <p:nvPr/>
          </p:nvSpPr>
          <p:spPr>
            <a:xfrm>
              <a:off x="705023" y="-38100"/>
              <a:ext cx="3342257" cy="418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93" b="1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Legal Experts</a:t>
              </a:r>
              <a:endParaRPr/>
            </a:p>
          </p:txBody>
        </p:sp>
        <p:sp>
          <p:nvSpPr>
            <p:cNvPr id="161" name="Google Shape;161;p4"/>
            <p:cNvSpPr txBox="1"/>
            <p:nvPr/>
          </p:nvSpPr>
          <p:spPr>
            <a:xfrm>
              <a:off x="705023" y="566419"/>
              <a:ext cx="5383929" cy="869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6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79" dirty="0">
                  <a:solidFill>
                    <a:srgbClr val="00385C"/>
                  </a:solidFill>
                  <a:latin typeface="Lato"/>
                  <a:ea typeface="Lato"/>
                  <a:cs typeface="Lato"/>
                  <a:sym typeface="Lato"/>
                </a:rPr>
                <a:t>Hundreds of lawyers working together to support international clients</a:t>
              </a:r>
              <a:endParaRPr dirty="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0" y="15998"/>
              <a:ext cx="396442" cy="396442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4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3BA2F-F59B-9F40-C3AE-260E4073BA6E}"/>
              </a:ext>
            </a:extLst>
          </p:cNvPr>
          <p:cNvSpPr txBox="1"/>
          <p:nvPr/>
        </p:nvSpPr>
        <p:spPr>
          <a:xfrm>
            <a:off x="7178011" y="7072501"/>
            <a:ext cx="54604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*Jurisdictions like France and Germany have multiple firms in the same country</a:t>
            </a:r>
            <a:endParaRPr lang="en-GB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38800" y="0"/>
            <a:ext cx="13191744" cy="9381744"/>
          </a:xfrm>
          <a:custGeom>
            <a:avLst/>
            <a:gdLst/>
            <a:ahLst/>
            <a:cxnLst/>
            <a:rect l="l" t="t" r="r" b="b"/>
            <a:pathLst>
              <a:path w="9753600" h="7315200" extrusionOk="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377" t="-5360" r="-339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5" title="directory-banners-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7675" y="4573725"/>
            <a:ext cx="13609949" cy="2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/>
          <p:nvPr/>
        </p:nvSpPr>
        <p:spPr>
          <a:xfrm>
            <a:off x="1778000" y="1946831"/>
            <a:ext cx="9525001" cy="3599443"/>
          </a:xfrm>
          <a:prstGeom prst="rect">
            <a:avLst/>
          </a:prstGeom>
          <a:solidFill>
            <a:srgbClr val="00385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" name="Google Shape;173;p5"/>
          <p:cNvGrpSpPr/>
          <p:nvPr/>
        </p:nvGrpSpPr>
        <p:grpSpPr>
          <a:xfrm>
            <a:off x="8893873" y="1781091"/>
            <a:ext cx="1595103" cy="307152"/>
            <a:chOff x="0" y="0"/>
            <a:chExt cx="2126804" cy="409535"/>
          </a:xfrm>
        </p:grpSpPr>
        <p:sp>
          <p:nvSpPr>
            <p:cNvPr id="174" name="Google Shape;174;p5"/>
            <p:cNvSpPr/>
            <p:nvPr/>
          </p:nvSpPr>
          <p:spPr>
            <a:xfrm>
              <a:off x="0" y="0"/>
              <a:ext cx="860163" cy="409535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633320" y="0"/>
              <a:ext cx="860163" cy="409535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266641" y="0"/>
              <a:ext cx="860163" cy="409535"/>
            </a:xfrm>
            <a:custGeom>
              <a:avLst/>
              <a:gdLst/>
              <a:ahLst/>
              <a:cxnLst/>
              <a:rect l="l" t="t" r="r" b="b"/>
              <a:pathLst>
                <a:path w="13398500" h="6379210" extrusionOk="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F9A7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5"/>
          <p:cNvSpPr/>
          <p:nvPr/>
        </p:nvSpPr>
        <p:spPr>
          <a:xfrm>
            <a:off x="5963659" y="3746553"/>
            <a:ext cx="462541" cy="115635"/>
          </a:xfrm>
          <a:custGeom>
            <a:avLst/>
            <a:gdLst/>
            <a:ahLst/>
            <a:cxnLst/>
            <a:rect l="l" t="t" r="r" b="b"/>
            <a:pathLst>
              <a:path w="462541" h="115635" extrusionOk="0">
                <a:moveTo>
                  <a:pt x="0" y="0"/>
                </a:moveTo>
                <a:lnTo>
                  <a:pt x="462540" y="0"/>
                </a:lnTo>
                <a:lnTo>
                  <a:pt x="462540" y="115635"/>
                </a:lnTo>
                <a:lnTo>
                  <a:pt x="0" y="115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 txBox="1"/>
          <p:nvPr/>
        </p:nvSpPr>
        <p:spPr>
          <a:xfrm>
            <a:off x="2883486" y="2629670"/>
            <a:ext cx="72378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Member Locations</a:t>
            </a:r>
            <a:endParaRPr/>
          </a:p>
        </p:txBody>
      </p:sp>
      <p:sp>
        <p:nvSpPr>
          <p:cNvPr id="179" name="Google Shape;179;p5"/>
          <p:cNvSpPr txBox="1"/>
          <p:nvPr/>
        </p:nvSpPr>
        <p:spPr>
          <a:xfrm>
            <a:off x="2966592" y="4004075"/>
            <a:ext cx="70716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7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Europe, US, Canada, Asia, and Africa</a:t>
            </a: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6502400" y="3746553"/>
            <a:ext cx="462541" cy="115635"/>
          </a:xfrm>
          <a:custGeom>
            <a:avLst/>
            <a:gdLst/>
            <a:ahLst/>
            <a:cxnLst/>
            <a:rect l="l" t="t" r="r" b="b"/>
            <a:pathLst>
              <a:path w="462541" h="115635" extrusionOk="0">
                <a:moveTo>
                  <a:pt x="0" y="0"/>
                </a:moveTo>
                <a:lnTo>
                  <a:pt x="462540" y="0"/>
                </a:lnTo>
                <a:lnTo>
                  <a:pt x="462540" y="115635"/>
                </a:lnTo>
                <a:lnTo>
                  <a:pt x="0" y="115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/>
          <p:nvPr/>
        </p:nvSpPr>
        <p:spPr>
          <a:xfrm>
            <a:off x="5038045" y="4125529"/>
            <a:ext cx="1376683" cy="1376683"/>
          </a:xfrm>
          <a:custGeom>
            <a:avLst/>
            <a:gdLst/>
            <a:ahLst/>
            <a:cxnLst/>
            <a:rect l="l" t="t" r="r" b="b"/>
            <a:pathLst>
              <a:path w="1376683" h="1376683" extrusionOk="0">
                <a:moveTo>
                  <a:pt x="0" y="0"/>
                </a:moveTo>
                <a:lnTo>
                  <a:pt x="1376682" y="0"/>
                </a:lnTo>
                <a:lnTo>
                  <a:pt x="1376682" y="1376683"/>
                </a:lnTo>
                <a:lnTo>
                  <a:pt x="0" y="1376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577466" y="4125529"/>
            <a:ext cx="1376683" cy="1376683"/>
          </a:xfrm>
          <a:custGeom>
            <a:avLst/>
            <a:gdLst/>
            <a:ahLst/>
            <a:cxnLst/>
            <a:rect l="l" t="t" r="r" b="b"/>
            <a:pathLst>
              <a:path w="1376683" h="1376683" extrusionOk="0">
                <a:moveTo>
                  <a:pt x="1376683" y="0"/>
                </a:moveTo>
                <a:lnTo>
                  <a:pt x="0" y="0"/>
                </a:lnTo>
                <a:lnTo>
                  <a:pt x="0" y="1376683"/>
                </a:lnTo>
                <a:lnTo>
                  <a:pt x="1376683" y="1376683"/>
                </a:lnTo>
                <a:lnTo>
                  <a:pt x="137668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10800000">
            <a:off x="6577466" y="2601501"/>
            <a:ext cx="1376683" cy="1376683"/>
          </a:xfrm>
          <a:custGeom>
            <a:avLst/>
            <a:gdLst/>
            <a:ahLst/>
            <a:cxnLst/>
            <a:rect l="l" t="t" r="r" b="b"/>
            <a:pathLst>
              <a:path w="1376683" h="1376683" extrusionOk="0">
                <a:moveTo>
                  <a:pt x="0" y="0"/>
                </a:moveTo>
                <a:lnTo>
                  <a:pt x="1376683" y="0"/>
                </a:lnTo>
                <a:lnTo>
                  <a:pt x="1376683" y="1376683"/>
                </a:lnTo>
                <a:lnTo>
                  <a:pt x="0" y="1376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10800000" flipH="1">
            <a:off x="5038045" y="2601501"/>
            <a:ext cx="1376683" cy="1376683"/>
          </a:xfrm>
          <a:custGeom>
            <a:avLst/>
            <a:gdLst/>
            <a:ahLst/>
            <a:cxnLst/>
            <a:rect l="l" t="t" r="r" b="b"/>
            <a:pathLst>
              <a:path w="1376683" h="1376683" extrusionOk="0">
                <a:moveTo>
                  <a:pt x="1376682" y="0"/>
                </a:moveTo>
                <a:lnTo>
                  <a:pt x="0" y="0"/>
                </a:lnTo>
                <a:lnTo>
                  <a:pt x="0" y="1376683"/>
                </a:lnTo>
                <a:lnTo>
                  <a:pt x="1376682" y="1376683"/>
                </a:lnTo>
                <a:lnTo>
                  <a:pt x="137668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-55525" y="6376025"/>
            <a:ext cx="13235400" cy="5487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6"/>
          <p:cNvCxnSpPr/>
          <p:nvPr/>
        </p:nvCxnSpPr>
        <p:spPr>
          <a:xfrm>
            <a:off x="9713460" y="6642735"/>
            <a:ext cx="1665741" cy="0"/>
          </a:xfrm>
          <a:prstGeom prst="straightConnector1">
            <a:avLst/>
          </a:prstGeom>
          <a:noFill/>
          <a:ln w="19050" cap="rnd" cmpd="sng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6"/>
          <p:cNvCxnSpPr/>
          <p:nvPr/>
        </p:nvCxnSpPr>
        <p:spPr>
          <a:xfrm>
            <a:off x="1625601" y="6657975"/>
            <a:ext cx="1665741" cy="0"/>
          </a:xfrm>
          <a:prstGeom prst="straightConnector1">
            <a:avLst/>
          </a:prstGeom>
          <a:noFill/>
          <a:ln w="19050" cap="rnd" cmpd="sng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6"/>
          <p:cNvCxnSpPr/>
          <p:nvPr/>
        </p:nvCxnSpPr>
        <p:spPr>
          <a:xfrm rot="10800000" flipH="1">
            <a:off x="978689" y="4301157"/>
            <a:ext cx="2502960" cy="41639"/>
          </a:xfrm>
          <a:prstGeom prst="straightConnector1">
            <a:avLst/>
          </a:prstGeom>
          <a:noFill/>
          <a:ln w="581025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6"/>
          <p:cNvCxnSpPr/>
          <p:nvPr/>
        </p:nvCxnSpPr>
        <p:spPr>
          <a:xfrm>
            <a:off x="9059733" y="4249508"/>
            <a:ext cx="2391425" cy="30053"/>
          </a:xfrm>
          <a:prstGeom prst="straightConnector1">
            <a:avLst/>
          </a:prstGeom>
          <a:noFill/>
          <a:ln w="581025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p6"/>
          <p:cNvCxnSpPr/>
          <p:nvPr/>
        </p:nvCxnSpPr>
        <p:spPr>
          <a:xfrm rot="10800000" flipH="1">
            <a:off x="957053" y="2197826"/>
            <a:ext cx="2524596" cy="13229"/>
          </a:xfrm>
          <a:prstGeom prst="straightConnector1">
            <a:avLst/>
          </a:prstGeom>
          <a:noFill/>
          <a:ln w="581025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p6"/>
          <p:cNvCxnSpPr/>
          <p:nvPr/>
        </p:nvCxnSpPr>
        <p:spPr>
          <a:xfrm>
            <a:off x="9059733" y="2185061"/>
            <a:ext cx="2496374" cy="19379"/>
          </a:xfrm>
          <a:prstGeom prst="straightConnector1">
            <a:avLst/>
          </a:prstGeom>
          <a:noFill/>
          <a:ln w="581025" cap="rnd" cmpd="sng">
            <a:solidFill>
              <a:srgbClr val="F9A7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6"/>
          <p:cNvSpPr/>
          <p:nvPr/>
        </p:nvSpPr>
        <p:spPr>
          <a:xfrm>
            <a:off x="563618" y="439428"/>
            <a:ext cx="2727723" cy="801078"/>
          </a:xfrm>
          <a:custGeom>
            <a:avLst/>
            <a:gdLst/>
            <a:ahLst/>
            <a:cxnLst/>
            <a:rect l="l" t="t" r="r" b="b"/>
            <a:pathLst>
              <a:path w="3218227" h="997650" extrusionOk="0">
                <a:moveTo>
                  <a:pt x="0" y="0"/>
                </a:moveTo>
                <a:lnTo>
                  <a:pt x="3218226" y="0"/>
                </a:lnTo>
                <a:lnTo>
                  <a:pt x="3218226" y="997650"/>
                </a:lnTo>
                <a:lnTo>
                  <a:pt x="0" y="997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3291341" y="1044830"/>
            <a:ext cx="6422118" cy="60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6" b="1">
                <a:solidFill>
                  <a:srgbClr val="0038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Member Benefits</a:t>
            </a:r>
            <a:endParaRPr/>
          </a:p>
        </p:txBody>
      </p:sp>
      <p:sp>
        <p:nvSpPr>
          <p:cNvPr id="200" name="Google Shape;200;p6"/>
          <p:cNvSpPr txBox="1"/>
          <p:nvPr/>
        </p:nvSpPr>
        <p:spPr>
          <a:xfrm>
            <a:off x="5164103" y="2668914"/>
            <a:ext cx="1243788" cy="13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24" b="1">
                <a:solidFill>
                  <a:srgbClr val="F9A72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</a:t>
            </a:r>
            <a:endParaRPr/>
          </a:p>
        </p:txBody>
      </p:sp>
      <p:sp>
        <p:nvSpPr>
          <p:cNvPr id="201" name="Google Shape;201;p6"/>
          <p:cNvSpPr txBox="1"/>
          <p:nvPr/>
        </p:nvSpPr>
        <p:spPr>
          <a:xfrm>
            <a:off x="6584664" y="2668914"/>
            <a:ext cx="1243788" cy="13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24" b="1">
                <a:solidFill>
                  <a:srgbClr val="F9A72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</a:t>
            </a:r>
            <a:endParaRPr/>
          </a:p>
        </p:txBody>
      </p:sp>
      <p:sp>
        <p:nvSpPr>
          <p:cNvPr id="202" name="Google Shape;202;p6"/>
          <p:cNvSpPr txBox="1"/>
          <p:nvPr/>
        </p:nvSpPr>
        <p:spPr>
          <a:xfrm>
            <a:off x="5174078" y="3965404"/>
            <a:ext cx="1243788" cy="13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24" b="1">
                <a:solidFill>
                  <a:srgbClr val="F9A72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</a:t>
            </a:r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6594639" y="3965404"/>
            <a:ext cx="1243788" cy="13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24" b="1">
                <a:solidFill>
                  <a:srgbClr val="F9A72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</a:t>
            </a:r>
            <a:endParaRPr/>
          </a:p>
        </p:txBody>
      </p:sp>
      <p:sp>
        <p:nvSpPr>
          <p:cNvPr id="204" name="Google Shape;204;p6"/>
          <p:cNvSpPr txBox="1"/>
          <p:nvPr/>
        </p:nvSpPr>
        <p:spPr>
          <a:xfrm>
            <a:off x="565571" y="2608581"/>
            <a:ext cx="4031829" cy="128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Specialist legal expertise</a:t>
            </a:r>
            <a:endParaRPr/>
          </a:p>
          <a:p>
            <a:pPr marL="403010" marR="0" lvl="1" indent="-201505" algn="l" rtl="0">
              <a:lnSpc>
                <a:spcPct val="155628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High quality work referrals</a:t>
            </a:r>
            <a:endParaRPr/>
          </a:p>
          <a:p>
            <a:pPr marL="403010" marR="0" lvl="1" indent="-201505" algn="l" rtl="0">
              <a:lnSpc>
                <a:spcPct val="155628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Culture of warmth and integrity</a:t>
            </a:r>
            <a:endParaRPr/>
          </a:p>
        </p:txBody>
      </p:sp>
      <p:sp>
        <p:nvSpPr>
          <p:cNvPr id="205" name="Google Shape;205;p6"/>
          <p:cNvSpPr txBox="1"/>
          <p:nvPr/>
        </p:nvSpPr>
        <p:spPr>
          <a:xfrm>
            <a:off x="644876" y="4767514"/>
            <a:ext cx="3627190" cy="1139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Legal support globally</a:t>
            </a:r>
            <a:endParaRPr dirty="0"/>
          </a:p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Trends and their impact on legal services on an international scale</a:t>
            </a:r>
            <a:endParaRPr dirty="0"/>
          </a:p>
        </p:txBody>
      </p:sp>
      <p:sp>
        <p:nvSpPr>
          <p:cNvPr id="206" name="Google Shape;206;p6"/>
          <p:cNvSpPr txBox="1"/>
          <p:nvPr/>
        </p:nvSpPr>
        <p:spPr>
          <a:xfrm>
            <a:off x="649324" y="4206162"/>
            <a:ext cx="2279798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" b="1">
                <a:solidFill>
                  <a:srgbClr val="00385C"/>
                </a:solidFill>
                <a:latin typeface="Montserrat"/>
                <a:ea typeface="Montserrat"/>
                <a:cs typeface="Montserrat"/>
                <a:sym typeface="Montserrat"/>
              </a:rPr>
              <a:t>INTERNATIONAL</a:t>
            </a:r>
            <a:endParaRPr/>
          </a:p>
        </p:txBody>
      </p:sp>
      <p:sp>
        <p:nvSpPr>
          <p:cNvPr id="207" name="Google Shape;207;p6"/>
          <p:cNvSpPr txBox="1"/>
          <p:nvPr/>
        </p:nvSpPr>
        <p:spPr>
          <a:xfrm>
            <a:off x="8279925" y="2699650"/>
            <a:ext cx="49791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Trusted network of </a:t>
            </a:r>
            <a:r>
              <a:rPr lang="en-US" sz="1679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highly skilled </a:t>
            </a:r>
            <a:r>
              <a:rPr lang="en-US" sz="1679" b="0" i="0" u="none" strike="noStrike" cap="none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peers </a:t>
            </a:r>
            <a:endParaRPr/>
          </a:p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Innovative and ambitious team</a:t>
            </a:r>
            <a:endParaRPr/>
          </a:p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Peer learning</a:t>
            </a:r>
            <a:endParaRPr/>
          </a:p>
        </p:txBody>
      </p:sp>
      <p:sp>
        <p:nvSpPr>
          <p:cNvPr id="208" name="Google Shape;208;p6"/>
          <p:cNvSpPr txBox="1"/>
          <p:nvPr/>
        </p:nvSpPr>
        <p:spPr>
          <a:xfrm>
            <a:off x="8279926" y="4712075"/>
            <a:ext cx="4696800" cy="1139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Grow your firm and support clients better</a:t>
            </a:r>
            <a:endParaRPr dirty="0"/>
          </a:p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Receive referrals</a:t>
            </a:r>
            <a:endParaRPr dirty="0"/>
          </a:p>
          <a:p>
            <a:pPr marL="381421" marR="0" lvl="1" indent="-190710" algn="l" rtl="0">
              <a:lnSpc>
                <a:spcPct val="147290"/>
              </a:lnSpc>
              <a:spcBef>
                <a:spcPts val="0"/>
              </a:spcBef>
              <a:spcAft>
                <a:spcPts val="0"/>
              </a:spcAft>
              <a:buClr>
                <a:srgbClr val="00385C"/>
              </a:buClr>
              <a:buSzPts val="1679"/>
              <a:buFont typeface="Arial"/>
              <a:buChar char="•"/>
            </a:pPr>
            <a:r>
              <a:rPr lang="en-US" sz="1679" b="0" i="0" u="none" strike="noStrike" cap="none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Take part in the Lawyer </a:t>
            </a:r>
            <a:r>
              <a:rPr lang="en-US" sz="1679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-US" sz="1679" b="0" i="0" u="none" strike="noStrike" cap="none" dirty="0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xchange </a:t>
            </a:r>
            <a:r>
              <a:rPr lang="en-US" sz="1679" dirty="0" err="1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-US" sz="1679" b="0" i="0" u="none" strike="noStrike" cap="none" dirty="0" err="1">
                <a:solidFill>
                  <a:srgbClr val="00385C"/>
                </a:solidFill>
                <a:latin typeface="Lato"/>
                <a:ea typeface="Lato"/>
                <a:cs typeface="Lato"/>
                <a:sym typeface="Lato"/>
              </a:rPr>
              <a:t>rogramme</a:t>
            </a:r>
            <a:endParaRPr sz="1679" b="0" i="0" u="none" strike="noStrike" cap="none" dirty="0">
              <a:solidFill>
                <a:srgbClr val="00385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9568430" y="4108263"/>
            <a:ext cx="2279798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" b="1">
                <a:solidFill>
                  <a:srgbClr val="00385C"/>
                </a:solidFill>
                <a:latin typeface="Montserrat"/>
                <a:ea typeface="Montserrat"/>
                <a:cs typeface="Montserrat"/>
                <a:sym typeface="Montserrat"/>
              </a:rPr>
              <a:t>OPPORTUNITIES</a:t>
            </a:r>
            <a:endParaRPr/>
          </a:p>
        </p:txBody>
      </p:sp>
      <p:sp>
        <p:nvSpPr>
          <p:cNvPr id="210" name="Google Shape;210;p6"/>
          <p:cNvSpPr txBox="1"/>
          <p:nvPr/>
        </p:nvSpPr>
        <p:spPr>
          <a:xfrm>
            <a:off x="3436371" y="6535802"/>
            <a:ext cx="6132059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" b="1">
                <a:solidFill>
                  <a:srgbClr val="73737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 International Network of Law Firms</a:t>
            </a:r>
            <a:endParaRPr/>
          </a:p>
        </p:txBody>
      </p:sp>
      <p:sp>
        <p:nvSpPr>
          <p:cNvPr id="211" name="Google Shape;211;p6"/>
          <p:cNvSpPr txBox="1"/>
          <p:nvPr/>
        </p:nvSpPr>
        <p:spPr>
          <a:xfrm>
            <a:off x="1778000" y="2089012"/>
            <a:ext cx="2279798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" b="1">
                <a:solidFill>
                  <a:srgbClr val="00385C"/>
                </a:solidFill>
                <a:latin typeface="Montserrat"/>
                <a:ea typeface="Montserrat"/>
                <a:cs typeface="Montserrat"/>
                <a:sym typeface="Montserrat"/>
              </a:rPr>
              <a:t>QUALITY</a:t>
            </a:r>
            <a:endParaRPr/>
          </a:p>
        </p:txBody>
      </p:sp>
      <p:sp>
        <p:nvSpPr>
          <p:cNvPr id="212" name="Google Shape;212;p6"/>
          <p:cNvSpPr txBox="1"/>
          <p:nvPr/>
        </p:nvSpPr>
        <p:spPr>
          <a:xfrm>
            <a:off x="9855200" y="2097583"/>
            <a:ext cx="2279798" cy="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" b="1">
                <a:solidFill>
                  <a:srgbClr val="00385C"/>
                </a:solidFill>
                <a:latin typeface="Montserrat"/>
                <a:ea typeface="Montserrat"/>
                <a:cs typeface="Montserrat"/>
                <a:sym typeface="Montserrat"/>
              </a:rPr>
              <a:t>PEOPLE</a:t>
            </a:r>
            <a:endParaRPr/>
          </a:p>
        </p:txBody>
      </p:sp>
      <p:sp>
        <p:nvSpPr>
          <p:cNvPr id="213" name="Google Shape;213;p6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/>
          <p:nvPr/>
        </p:nvSpPr>
        <p:spPr>
          <a:xfrm flipH="1">
            <a:off x="6654801" y="0"/>
            <a:ext cx="6322185" cy="7315200"/>
          </a:xfrm>
          <a:custGeom>
            <a:avLst/>
            <a:gdLst/>
            <a:ahLst/>
            <a:cxnLst/>
            <a:rect l="l" t="t" r="r" b="b"/>
            <a:pathLst>
              <a:path w="6322185" h="7315200" extrusionOk="0">
                <a:moveTo>
                  <a:pt x="6322185" y="0"/>
                </a:moveTo>
                <a:lnTo>
                  <a:pt x="0" y="0"/>
                </a:lnTo>
                <a:lnTo>
                  <a:pt x="0" y="7315200"/>
                </a:lnTo>
                <a:lnTo>
                  <a:pt x="6322185" y="7315200"/>
                </a:lnTo>
                <a:lnTo>
                  <a:pt x="632218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0397" r="-631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846423" y="1455160"/>
            <a:ext cx="5029200" cy="54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 international </a:t>
            </a:r>
            <a:r>
              <a:rPr lang="en-US" sz="24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conferences</a:t>
            </a:r>
            <a:r>
              <a:rPr lang="en-US"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each year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8 specialist </a:t>
            </a:r>
            <a:r>
              <a:rPr lang="en-US" sz="24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working groups</a:t>
            </a:r>
            <a:r>
              <a:rPr lang="en-US"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meet online monthly / quarterly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Webinars </a:t>
            </a:r>
            <a:r>
              <a:rPr lang="en-US"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 emerging legal trends and international regulations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74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" name="Google Shape;227;p7"/>
          <p:cNvGrpSpPr/>
          <p:nvPr/>
        </p:nvGrpSpPr>
        <p:grpSpPr>
          <a:xfrm>
            <a:off x="1280437" y="844575"/>
            <a:ext cx="4225723" cy="311247"/>
            <a:chOff x="-820725" y="271587"/>
            <a:chExt cx="5794446" cy="414996"/>
          </a:xfrm>
        </p:grpSpPr>
        <p:cxnSp>
          <p:nvCxnSpPr>
            <p:cNvPr id="228" name="Google Shape;228;p7"/>
            <p:cNvCxnSpPr/>
            <p:nvPr/>
          </p:nvCxnSpPr>
          <p:spPr>
            <a:xfrm>
              <a:off x="-820725" y="467848"/>
              <a:ext cx="5794446" cy="0"/>
            </a:xfrm>
            <a:prstGeom prst="straightConnector1">
              <a:avLst/>
            </a:prstGeom>
            <a:noFill/>
            <a:ln w="558800" cap="rnd" cmpd="sng">
              <a:solidFill>
                <a:srgbClr val="F9A72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9" name="Google Shape;229;p7"/>
            <p:cNvSpPr txBox="1"/>
            <p:nvPr/>
          </p:nvSpPr>
          <p:spPr>
            <a:xfrm>
              <a:off x="-820725" y="271587"/>
              <a:ext cx="4866799" cy="414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5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70" b="1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Conferences &amp; Networking</a:t>
              </a:r>
              <a:endParaRPr/>
            </a:p>
          </p:txBody>
        </p:sp>
      </p:grpSp>
      <p:sp>
        <p:nvSpPr>
          <p:cNvPr id="230" name="Google Shape;230;p7"/>
          <p:cNvSpPr/>
          <p:nvPr/>
        </p:nvSpPr>
        <p:spPr>
          <a:xfrm>
            <a:off x="-145750" y="6655850"/>
            <a:ext cx="1450500" cy="374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-34800" y="6667700"/>
            <a:ext cx="15129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 b="1">
                <a:solidFill>
                  <a:srgbClr val="F9A727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Become a Member</a:t>
            </a:r>
            <a:endParaRPr sz="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166F4-1170-F1D8-3959-29F27EF5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1" b="12048"/>
          <a:stretch>
            <a:fillRect/>
          </a:stretch>
        </p:blipFill>
        <p:spPr>
          <a:xfrm>
            <a:off x="20" y="1367"/>
            <a:ext cx="13004780" cy="73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5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905A6-7088-10EB-964F-641B14CFC3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50" b="1"/>
          <a:stretch>
            <a:fillRect/>
          </a:stretch>
        </p:blipFill>
        <p:spPr>
          <a:xfrm>
            <a:off x="20" y="1367"/>
            <a:ext cx="13004780" cy="73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8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Custom</PresentationFormat>
  <Paragraphs>102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Montserrat SemiBold</vt:lpstr>
      <vt:lpstr>Lato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Sinead Lynch</dc:creator>
  <cp:lastModifiedBy>Sinead Lynch</cp:lastModifiedBy>
  <cp:revision>3</cp:revision>
  <dcterms:created xsi:type="dcterms:W3CDTF">2006-08-16T00:00:00Z</dcterms:created>
  <dcterms:modified xsi:type="dcterms:W3CDTF">2026-05-27T19:09:59Z</dcterms:modified>
</cp:coreProperties>
</file>