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61" r:id="rId5"/>
    <p:sldMasterId id="2147483686" r:id="rId6"/>
  </p:sldMasterIdLst>
  <p:notesMasterIdLst>
    <p:notesMasterId r:id="rId14"/>
  </p:notesMasterIdLst>
  <p:handoutMasterIdLst>
    <p:handoutMasterId r:id="rId15"/>
  </p:handoutMasterIdLst>
  <p:sldIdLst>
    <p:sldId id="495" r:id="rId7"/>
    <p:sldId id="304" r:id="rId8"/>
    <p:sldId id="302" r:id="rId9"/>
    <p:sldId id="303" r:id="rId10"/>
    <p:sldId id="496" r:id="rId11"/>
    <p:sldId id="305" r:id="rId12"/>
    <p:sldId id="300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B5B"/>
    <a:srgbClr val="015C6B"/>
    <a:srgbClr val="014F5B"/>
    <a:srgbClr val="B3B4B5"/>
    <a:srgbClr val="FF251B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E7B08F-1C27-4FAB-8476-6831081EB77B}" v="5" dt="2026-05-13T15:50:09.031"/>
    <p1510:client id="{538D0E33-5E17-E5B9-4E59-86257624C04B}" v="1" dt="2026-05-14T10:29:53.622"/>
    <p1510:client id="{C67EAE04-6C84-454C-A03D-DECA3AA283BB}" v="3" dt="2026-05-14T08:15:36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24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29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7D29F69-5F2D-F1A4-7E39-A54170DE79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2490686-2E79-6833-AF03-99054C07AE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2B8CB-B521-4000-A79A-F0F8075CB60E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80D057-F294-F7DE-4D2E-3068A5F87D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4D095A8-D9B8-E307-6A04-180D9D0E21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46220-33FB-4E6D-814E-AC7D39287064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253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0ABDE-ED0D-4CCA-A7DD-24CCFE1E8784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D42D7-C16A-45D9-9632-6550446A56C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9636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D42D7-C16A-45D9-9632-6550446A56C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899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D42D7-C16A-45D9-9632-6550446A56C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79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F0A2C-C3AD-4599-57D9-75900E50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1F6F5-65A6-89A8-ACE5-CD3116C75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46BEEC-3EDE-9446-402C-44C1B07B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3C4BFA-0D62-EA19-2E57-58691454B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D98CD-B479-A542-2A43-14027914B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71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D6C12-8442-57C4-6404-5DD91EF12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97509A-6F12-82EB-DCCC-89E493455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8F3314-6DD0-F1DE-E27D-39A4BE637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32413B-9B84-74BD-907A-AD3AEE65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94078D-5095-60F9-CD08-34962A50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39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610F00E-E47C-24FC-7A7A-22B1B3187E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10AF45-6A94-1472-C25F-B3C5EFDBE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9AE3D5-97D0-D54C-1DDB-DE3A920EC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BCE586-6003-939C-36BD-F374BC9A3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B289B6-C95E-CB5D-7FE5-940A7E39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2141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BC31A-96E7-2258-1418-3C0B445C0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7F33F2-BF0B-55F3-D29F-519805CA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078B21-C839-8D8D-D942-135A5FAF5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0E4483-0E75-1BBD-3F54-9B8B8317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EB504C-D28E-48C5-EB86-098BA7C86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631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FE2A0-5A8B-20E4-DC1D-2D4F180B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AB47FC-71BE-DA72-CC03-E90767D7D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76D74B-B769-D360-D4F9-37F8CA43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4D58AA-9444-2C1F-3936-0CAF4602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B3F99D-D725-4E27-CB20-422A0EED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9826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15068-F04A-B82F-97E8-B422A9537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EB0FDD-58A1-AB5E-6288-FD7C0521B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65E7F7-4500-545B-B260-B7E61C277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F5D46F-4B96-D712-C5DD-B7EEDA51C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8F9F76-4D3D-180B-938B-794D01947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3726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F82EFE-B3EC-EB0F-1B63-1F5A693CE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AF7D1-08D6-4ECE-B64D-215BFD6E8E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522952-94F1-EE5B-8828-5501C7F32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45DE34-6957-1113-05B3-7608E475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2FFCCA-96AD-6FAD-FD08-7F9EB8EB9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8AC8F6-47EF-9B0F-E71A-E0303676D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9682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679CE7-86A0-1845-741F-2D16C16B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74094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04D1CB-84BB-0D31-E648-414832EFD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F0B2FF-28DB-4A94-8C7F-1A4E41EFF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9D2555E-9EDA-40D4-28CF-24F4FCE43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5377595-0D53-FBFC-3CB5-804959326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2AB736-A126-7385-C2A2-DB850CD1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13402C0-D251-A6AA-8AF3-BE1A8CA4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4550526-F092-0021-3295-78BF2495B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13363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98760E-B5F6-014D-0374-B567D4286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1C9F18-9898-9FD5-2156-29F45558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97AD174-45E3-2AA0-BECA-B45C7DAD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3AF972-6B35-76A7-B309-13540C12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0962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F1F9BF-CF15-A9DF-9567-55D5A752D4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0B96EC-6B16-E6A1-3667-79490C1A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8F3ED9-8066-17DF-131D-CA5845E4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24350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0E64F7-77AA-3D98-009D-C7047A79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794540-BEC6-1424-51BA-37AEA366A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E3B6FB-2CBB-357C-2E78-C2386DF65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3A0496-262A-E344-D0ED-BC6BCF3D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A223AB-6769-AF84-4FF5-8A8D130B0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2C9078-CFC9-CAC4-1437-11CEFC24A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989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75259-E38B-47D0-27A9-D835BBD0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CCE5A-76D6-8C95-6364-69B2C62B5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B48431-8455-9390-24FE-8CCFC71C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4CA82C-74C5-CCEA-1EBE-BA3CE93D0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931A43-C0A3-385A-9A3E-1069D845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957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42852E-0E36-A9A0-7D4E-BD41B5650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4F2483B-A569-39F3-A4A6-19EF9C62C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F2793AA-051D-5B3A-1AC7-C3AFA1646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8B3801-21DC-C76D-E59E-D31DFB35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9CEA64-8614-EA0D-7061-149B8639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9827AC-64BB-21FE-4483-30EDAA529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9276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7EE44-80DC-5D23-2641-473EAC36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BA2D09-1F47-83BF-6AC6-9A39BCBCA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710C02-9E26-E38A-D793-7CBDE84F0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B0D6F1-D363-F9BD-F274-BA8A9D58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182C7F-79F0-9B59-C875-7F44EC8C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3083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94D0FEF-EB39-6CD7-066A-65BB9F2B62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6B6FC0-11AF-052E-949A-2C0A058C9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FC7082-A79B-8C37-FF84-9BC4A7171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F2A482-1FD0-4DB3-9AEC-ED9D9B1ED921}" type="datetimeFigureOut">
              <a:rPr lang="es-ES" smtClean="0"/>
              <a:t>14/05/2026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098113-A51B-D7B7-0784-E981C647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B1B9B7-1CD9-1915-C1D4-50FB5515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9DA8E-719D-428E-A739-084C0BD297DF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8041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99740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BDD78-219F-13CE-1877-757D92A81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DE9B31-5A68-15E9-6A9A-6B57E86FD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0A8A46-2D7C-4C1A-1792-2725E238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C8E84-DB17-7BDD-760E-C8A908CAE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D58F1E-9A29-4D4E-C66A-ACFE4EAB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290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957AD0-2732-A61C-516A-8DE38D3E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F71239-CE6A-E679-FBAC-F3D14DBAB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4CC152-D08F-D0B4-3CFB-067FE338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260F6E-013E-ADE8-2BB5-E268D63B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BE223C-D44A-7BFD-88B3-60EE0A80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214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ED86B-2B52-3B71-6578-063E7C79E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135B0A-5487-336B-0197-5FC3D9C39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3CC42E-848B-956A-B3F6-D2AEB7DC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3935B2-08B9-90C9-751F-D8361491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E6E0E5-F0E8-03D4-38FE-951E51C00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5414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DF0D0-A037-BFD6-B163-5282AC47E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D51F38-F0C5-90D1-1F3E-7F54810EA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6ECE4C-74D8-8923-73AD-C891B67E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A7B984-8CAB-465B-05B6-940CD79B9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E470E7-5ACC-E987-0974-C209A741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301515-76F4-0366-0CEC-2137E04E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5751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E33E7D-23D9-9387-478B-880558C3D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356418-1395-9342-C583-C272318DD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C6A196-E81B-84F4-EFFB-8884A7277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1B386E9-25B2-1812-709A-702101112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2492F3D-3292-5BA1-C281-CD2848C3D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57D7D0-EE5B-DAA6-6588-C7619680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55C310-11FC-A2A8-3BB5-F2AFDF7E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1499E18-C2BB-3377-27B7-0F79032D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32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F7FFB-51E4-8287-AC73-9C0236F3E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1420196-A2AA-F864-3980-AFBB01C40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BFE8E7-53B1-C134-C63D-7FF3BE7D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95AE84-789D-E265-87CF-98015F69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5646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3097DA-2679-4ED7-D1C1-4DE5579F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99A5EE-2D58-D485-8251-B0C056B88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DC004C-87A0-5810-AA2B-9766348B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38005B-5FFA-21BD-8229-52ADCCFC3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0173BB-41AC-7C4A-3EEA-B44D650C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2935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30757A2-4088-EE78-84D8-A7F7AFA2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C644157-A23F-7D97-2C14-9795F254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E50B01-D938-CFA3-CE73-C3A70A09C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20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D0462-03A6-262A-FE1C-F56D7529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830BF-C6F9-6266-D83C-7EF95D7E3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C2337B-33B3-B964-F558-0E1C10868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5922DA-87EF-CDDB-3024-1724B44E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85BCDC-1F8D-5E02-84CD-8E1FA5F9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64514A-F971-A13C-8CE3-410B9BF4B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863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E8EADD-C045-A243-D2CA-BEC99DE2C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5A2053-659F-BBCB-E331-07AD4ED331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16FF92-9F0F-9794-282E-0724C5981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3406D2-DF66-E4CF-55B8-8618BC81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226B41-CBEF-AF4C-EB84-121943EE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1ACE6D-36E3-5388-894C-685EE70D9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494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18B53-232C-4F73-ECCC-A69D9543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DB4498-CEAB-B166-F131-938F3417FF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0B741F-7DA2-4F8C-BBEB-F0EBF179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D1E3FC-A756-4B2A-671B-EF2C9920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C3232E-8145-7D86-390C-011937F6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405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9791459-130B-F732-60FE-7F3540744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CAB410-378E-0AB3-EFFA-B3A1F0305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D532A0-F23D-C82A-ED47-A5EBD46D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3D25DA-1CF7-51D5-BD2F-9458481C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524B53-39BD-3747-03DA-B1151CC52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69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774F7D-A4D5-BD6B-F08C-1B7B4782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A1B38A-84AB-904B-57C3-171C239A9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38A5038-1CBA-D959-9A98-BEBDA586F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E9C60E-8720-E973-34C3-D4BDE57DA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B27F17-F23D-7047-8070-D1A459B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07444B-03FD-6C0B-5A8B-6E6D4A20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870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90E97-852F-127F-ECF4-CF8487993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51C2C3-2922-5A01-37E6-54B55137E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5EB034-AED3-B733-7B75-AD58CC2BF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1D8DCE-D95B-1063-F9B5-505E27589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B9DB98F-CBA9-9853-1DB7-0E7868472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23C6103-E4FE-5BD5-2C47-0401D52B8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1C91B0-3A1F-55F6-8A85-8C08D851E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BFF801-F677-543C-B70A-34D1973B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35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251FB-17B5-E1CD-B536-63322C195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287C9F2-010C-E8ED-0621-D52B10CFA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2FA311-4689-E939-BD03-9FE2C3FAB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985DDA-BD64-E66A-D880-CD9188893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169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F095F2B-BFC2-C220-F5BE-496D7029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AE1ACB0-EA7E-F110-CE1F-F6D34DE99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4A36E1-AB03-72E6-29E4-9B3A10C2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713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08DD7-D395-8919-05F2-6ACD26E7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612162-612C-59AB-7C98-DF424E3F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6CF0CB-7781-0484-6B85-57E91313D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DC6F51-D944-BE09-2A58-620FE2DA8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973809-6919-2C70-486A-728F92A8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7A6FA8-926A-D5E3-49AC-6B02E7B2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7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C5AD44-1FE2-183F-036F-4EE80198A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26CC02-D170-BC30-E34E-9641EC23C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35A90B-6374-FDE3-09BC-DC2985DB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1B00199-C5D5-DDA2-304E-749FC3FD0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B8B734-D195-960E-F84E-F4EAD877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30F753-2B2F-0B76-9BA5-966C7E10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245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FBC32EC-D619-1DB0-0CF9-3106E020F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5CB685-CE0F-8297-F577-3C1BB104A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B7A4C1-3C93-A8F2-334D-E8B432E3B9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832CFF-A8AD-4DB9-95A4-E83272C0D72C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61C420-EA29-E1AD-825D-9F06FB500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E7AC59-03BA-3EC8-BCE4-1CEB9834A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3CA079-F34A-48AB-A248-1F7CF4C181C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74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32A6CF-C80B-30A3-61E4-9C82CE88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0605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4D90B4-235F-80F3-7499-B1ADAA681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5" name="Imagen 4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F0D83F97-8E8A-4373-3D11-C73A84616EE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0" y="247284"/>
            <a:ext cx="2021840" cy="70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0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126BF4F-C60C-AD79-85DC-2C348DEAE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84B914-6942-1B2B-1BDA-5A2B79ACC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775FBE-430D-EFC9-0041-E83F6DD9B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2E745E-9CB3-4B5F-8839-C4423383C506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0B9B1D-4D79-B982-EB3A-657BD07AE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EC7C81-0497-2BB5-6D73-D3ADDACB7E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6B6D1-4CB9-4670-AC10-3695D3F9D3D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94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4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>
            <a:extLst>
              <a:ext uri="{FF2B5EF4-FFF2-40B4-BE49-F238E27FC236}">
                <a16:creationId xmlns:a16="http://schemas.microsoft.com/office/drawing/2014/main" id="{56E682D9-1C5E-FE07-9044-DB0058F4BE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103">
            <a:extLst>
              <a:ext uri="{FF2B5EF4-FFF2-40B4-BE49-F238E27FC236}">
                <a16:creationId xmlns:a16="http://schemas.microsoft.com/office/drawing/2014/main" id="{B00D83A7-03D0-9350-BE76-A4B050BCFA7C}"/>
              </a:ext>
            </a:extLst>
          </p:cNvPr>
          <p:cNvSpPr/>
          <p:nvPr/>
        </p:nvSpPr>
        <p:spPr>
          <a:xfrm>
            <a:off x="0" y="1"/>
            <a:ext cx="12191996" cy="6858000"/>
          </a:xfrm>
          <a:prstGeom prst="rect">
            <a:avLst/>
          </a:prstGeom>
          <a:gradFill>
            <a:gsLst>
              <a:gs pos="64000">
                <a:srgbClr val="014B5B">
                  <a:alpha val="54902"/>
                </a:srgbClr>
              </a:gs>
              <a:gs pos="100000">
                <a:srgbClr val="80A7AD"/>
              </a:gs>
            </a:gsLst>
            <a:lin ang="192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Lucida Sans" pitchFamily="34"/>
            </a:endParaRPr>
          </a:p>
        </p:txBody>
      </p:sp>
      <p:pic>
        <p:nvPicPr>
          <p:cNvPr id="4" name="Picture 1" descr="A black background with dots&#10;&#10;AI-generated content may be incorrect.">
            <a:extLst>
              <a:ext uri="{FF2B5EF4-FFF2-40B4-BE49-F238E27FC236}">
                <a16:creationId xmlns:a16="http://schemas.microsoft.com/office/drawing/2014/main" id="{0E40CDAB-79B5-4755-54B0-D7B185CA6C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</a:blip>
          <a:srcRect/>
          <a:stretch>
            <a:fillRect/>
          </a:stretch>
        </p:blipFill>
        <p:spPr>
          <a:xfrm rot="10799991">
            <a:off x="10" y="17051"/>
            <a:ext cx="12191998" cy="68579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2">
            <a:extLst>
              <a:ext uri="{FF2B5EF4-FFF2-40B4-BE49-F238E27FC236}">
                <a16:creationId xmlns:a16="http://schemas.microsoft.com/office/drawing/2014/main" id="{4AF745FA-9B16-2C0F-0A62-BF5BA8848D0B}"/>
              </a:ext>
            </a:extLst>
          </p:cNvPr>
          <p:cNvSpPr/>
          <p:nvPr/>
        </p:nvSpPr>
        <p:spPr>
          <a:xfrm>
            <a:off x="2148119" y="2537516"/>
            <a:ext cx="2880323" cy="28803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14B5B">
              <a:alpha val="49804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DIN Pro Light"/>
            </a:endParaRPr>
          </a:p>
        </p:txBody>
      </p:sp>
      <p:sp>
        <p:nvSpPr>
          <p:cNvPr id="14" name="AutoShape 2" descr="logo">
            <a:extLst>
              <a:ext uri="{FF2B5EF4-FFF2-40B4-BE49-F238E27FC236}">
                <a16:creationId xmlns:a16="http://schemas.microsoft.com/office/drawing/2014/main" id="{122075B0-3173-586B-1254-C976B4BF0170}"/>
              </a:ext>
            </a:extLst>
          </p:cNvPr>
          <p:cNvSpPr/>
          <p:nvPr/>
        </p:nvSpPr>
        <p:spPr>
          <a:xfrm>
            <a:off x="4367640" y="3276596"/>
            <a:ext cx="1880756" cy="188075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3C3C3B"/>
              </a:solidFill>
              <a:uFillTx/>
              <a:latin typeface="DIN Pro Light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D8821F3-E2FE-AD31-E9D0-8A7DCC696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0" y="3446044"/>
            <a:ext cx="2310385" cy="724443"/>
          </a:xfrm>
          <a:prstGeom prst="rect">
            <a:avLst/>
          </a:prstGeom>
        </p:spPr>
      </p:pic>
      <p:pic>
        <p:nvPicPr>
          <p:cNvPr id="7" name="Picture 7" descr="Avrio Advocati Global Network of Law Firms">
            <a:extLst>
              <a:ext uri="{FF2B5EF4-FFF2-40B4-BE49-F238E27FC236}">
                <a16:creationId xmlns:a16="http://schemas.microsoft.com/office/drawing/2014/main" id="{46102776-5CA4-183F-8F65-1A4F32A99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009" y="3940901"/>
            <a:ext cx="3569885" cy="105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1">
            <a:extLst>
              <a:ext uri="{FF2B5EF4-FFF2-40B4-BE49-F238E27FC236}">
                <a16:creationId xmlns:a16="http://schemas.microsoft.com/office/drawing/2014/main" id="{A5015211-4847-4565-D758-C19CB2A10C38}"/>
              </a:ext>
            </a:extLst>
          </p:cNvPr>
          <p:cNvSpPr txBox="1"/>
          <p:nvPr/>
        </p:nvSpPr>
        <p:spPr>
          <a:xfrm>
            <a:off x="3033567" y="1084491"/>
            <a:ext cx="828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rgbClr val="FFFFFF"/>
                </a:solidFill>
              </a:defRPr>
            </a:pPr>
            <a:r>
              <a:rPr kumimoji="0" lang="es-ES" sz="2400" i="0" u="none" strike="noStrike" kern="1200" cap="none" spc="3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AUTUMN CONFERENCE</a:t>
            </a:r>
            <a:endParaRPr kumimoji="0" lang="es-ES" sz="24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B28C1-681A-651D-2200-6C3FE403A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D2ED3-3E1A-E2EA-A236-B0AF34546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17CD-1F7F-420B-0C23-8FC6E0F92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2363DA-D3FE-2060-2915-EB0C6BBCEE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5C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1">
            <a:extLst>
              <a:ext uri="{FF2B5EF4-FFF2-40B4-BE49-F238E27FC236}">
                <a16:creationId xmlns:a16="http://schemas.microsoft.com/office/drawing/2014/main" id="{EB1B63D2-F5B0-CC55-FB11-68511AF38A1D}"/>
              </a:ext>
            </a:extLst>
          </p:cNvPr>
          <p:cNvSpPr txBox="1"/>
          <p:nvPr/>
        </p:nvSpPr>
        <p:spPr>
          <a:xfrm>
            <a:off x="552653" y="559098"/>
            <a:ext cx="3966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 Slab Light" pitchFamily="2" charset="0"/>
                <a:cs typeface="Arial" panose="020B0604020202020204" pitchFamily="34" charset="0"/>
              </a:rPr>
              <a:t>CONFERENCE DATES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4AACD4-7210-336C-6128-30B678DC0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91" t="20390" r="7112" b="12080"/>
          <a:stretch>
            <a:fillRect/>
          </a:stretch>
        </p:blipFill>
        <p:spPr>
          <a:xfrm rot="16200000" flipV="1">
            <a:off x="294769" y="797848"/>
            <a:ext cx="384871" cy="45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AAA39-8F45-6F58-97D6-55FD36D42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40" y="1993241"/>
            <a:ext cx="4556018" cy="3640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3" descr="Imagen en blanco y negro de un puente&#10;&#10;Descripción generada automáticamente con confianza media">
            <a:extLst>
              <a:ext uri="{FF2B5EF4-FFF2-40B4-BE49-F238E27FC236}">
                <a16:creationId xmlns:a16="http://schemas.microsoft.com/office/drawing/2014/main" id="{B350C712-8C49-D73B-212B-AFAC194CA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41" r="-182" b="5348"/>
          <a:stretch/>
        </p:blipFill>
        <p:spPr>
          <a:xfrm>
            <a:off x="5726871" y="0"/>
            <a:ext cx="650771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39ECAB-F24B-FA20-C763-3908DB025234}"/>
              </a:ext>
            </a:extLst>
          </p:cNvPr>
          <p:cNvSpPr txBox="1"/>
          <p:nvPr/>
        </p:nvSpPr>
        <p:spPr>
          <a:xfrm>
            <a:off x="6858000" y="2217986"/>
            <a:ext cx="459943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Avrio Advocati Autumn Conference will take place from 12 to 14 November 2026 in Madrid, offering an ideal setting for both professional exchange and networking. </a:t>
            </a:r>
          </a:p>
          <a:p>
            <a:pPr algn="just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 course of three days, attendees will have the opportunity to participate in discussions, and connect with peers in a dynamic and internationally oriented legal hub. </a:t>
            </a:r>
          </a:p>
          <a:p>
            <a:pPr algn="just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Madrid’s accessibility and vibrant professional environment make it a fitting location to host a forward-looking event of this nature.</a:t>
            </a:r>
            <a:endParaRPr lang="es-E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45CDDBF-C5CB-6E96-7E4F-673C7E1DC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805" y="559099"/>
            <a:ext cx="1440996" cy="4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2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7">
            <a:extLst>
              <a:ext uri="{FF2B5EF4-FFF2-40B4-BE49-F238E27FC236}">
                <a16:creationId xmlns:a16="http://schemas.microsoft.com/office/drawing/2014/main" id="{F4E35E20-D58D-1F7A-3160-7EC5453F3A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2" r="90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103">
            <a:extLst>
              <a:ext uri="{FF2B5EF4-FFF2-40B4-BE49-F238E27FC236}">
                <a16:creationId xmlns:a16="http://schemas.microsoft.com/office/drawing/2014/main" id="{92750F95-C797-B9E3-759B-58BF45459B9E}"/>
              </a:ext>
            </a:extLst>
          </p:cNvPr>
          <p:cNvSpPr/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>
            <a:gsLst>
              <a:gs pos="0">
                <a:srgbClr val="014B5B">
                  <a:alpha val="55000"/>
                </a:srgbClr>
              </a:gs>
              <a:gs pos="100000">
                <a:srgbClr val="80A7AD"/>
              </a:gs>
            </a:gsLst>
            <a:lin ang="192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Lucida Sans" pitchFamily="34"/>
            </a:endParaRP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9A7BD686-3E18-3C15-C1ED-BF5BA2006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41707" t="17119" b="22075"/>
          <a:stretch>
            <a:fillRect/>
          </a:stretch>
        </p:blipFill>
        <p:spPr>
          <a:xfrm>
            <a:off x="6761046" y="2416213"/>
            <a:ext cx="4014257" cy="260497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E873569-0ED9-0F2F-72A9-B362B970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68" y="486404"/>
            <a:ext cx="8606051" cy="66726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ea typeface="Roboto Slab Light" pitchFamily="2" charset="0"/>
                <a:cs typeface="Arial" panose="020B0604020202020204" pitchFamily="34" charset="0"/>
              </a:rPr>
              <a:t>CONFERENCE THEME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A7F556-48A8-A6E7-C10A-38C3805B45BE}"/>
              </a:ext>
            </a:extLst>
          </p:cNvPr>
          <p:cNvSpPr txBox="1"/>
          <p:nvPr/>
        </p:nvSpPr>
        <p:spPr>
          <a:xfrm>
            <a:off x="1202999" y="1915414"/>
            <a:ext cx="47849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aim to explore the evolving landscape of the legal sector, focusing both on emerging areas of practice and the complex challenges reshaping the profession. </a:t>
            </a:r>
          </a:p>
          <a:p>
            <a:pPr algn="just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 series of expert-led talks, attendants will gain insights into new and rapidly developing sectors, while also examining the regulatory, technological, and societal shifts that are redefining the role of lawyers. </a:t>
            </a:r>
          </a:p>
          <a:p>
            <a:pPr algn="just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aims to foster forward-looking discussion, equipping attendees with a deeper understanding of how to navigate change and seize new opportunities within an increasingly dynamic legal environment.</a:t>
            </a:r>
            <a:endParaRPr lang="es-E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F8EEC17-FCAD-C120-5E33-BA8E12D00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805" y="559099"/>
            <a:ext cx="1440996" cy="4518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00BF723-D0D7-DBC5-61D8-C6B7A1ED4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91" t="20390" r="7112" b="12080"/>
          <a:stretch>
            <a:fillRect/>
          </a:stretch>
        </p:blipFill>
        <p:spPr>
          <a:xfrm rot="16200000" flipV="1">
            <a:off x="294769" y="797848"/>
            <a:ext cx="384871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3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5EA17-28BF-5580-9DD4-CC3DA8D9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282AD8-E9CD-7896-97A6-C4F4CBC09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1825625"/>
            <a:ext cx="4667250" cy="4667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1F957C-E99A-20B6-8092-6C5927738D86}"/>
              </a:ext>
            </a:extLst>
          </p:cNvPr>
          <p:cNvSpPr/>
          <p:nvPr/>
        </p:nvSpPr>
        <p:spPr>
          <a:xfrm>
            <a:off x="0" y="-10902"/>
            <a:ext cx="12192000" cy="6868901"/>
          </a:xfrm>
          <a:prstGeom prst="rect">
            <a:avLst/>
          </a:prstGeom>
          <a:solidFill>
            <a:srgbClr val="015C6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09807-3478-98D7-5CE5-512FA1CDA463}"/>
              </a:ext>
            </a:extLst>
          </p:cNvPr>
          <p:cNvSpPr txBox="1"/>
          <p:nvPr/>
        </p:nvSpPr>
        <p:spPr>
          <a:xfrm>
            <a:off x="510065" y="2401387"/>
            <a:ext cx="413470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Alongside the sessions and panels, the conference will feature a curated selection of social activities designed to encourage informal interaction and strengthen professional relationships. </a:t>
            </a:r>
          </a:p>
          <a:p>
            <a:pPr algn="just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will include group dinners, and cultural beyond the conference sessions. experiences that showcase the character of Madrid, providing attendees with a relaxed environment to build connections </a:t>
            </a:r>
            <a:endParaRPr lang="es-E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42AC30C-0C2D-FFE9-0BB1-CCD24CE43DBA}"/>
              </a:ext>
            </a:extLst>
          </p:cNvPr>
          <p:cNvSpPr txBox="1">
            <a:spLocks/>
          </p:cNvSpPr>
          <p:nvPr/>
        </p:nvSpPr>
        <p:spPr>
          <a:xfrm>
            <a:off x="510065" y="679512"/>
            <a:ext cx="3626443" cy="667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2800" b="1" dirty="0">
                <a:solidFill>
                  <a:schemeClr val="bg1"/>
                </a:solidFill>
                <a:latin typeface="Arial" panose="020B0604020202020204" pitchFamily="34" charset="0"/>
                <a:ea typeface="Roboto Slab Light" pitchFamily="2" charset="0"/>
                <a:cs typeface="Arial" panose="020B0604020202020204" pitchFamily="34" charset="0"/>
              </a:rPr>
              <a:t>SOCIAL ACTIVITIES IN MADRID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A5857C-8446-4BAC-6118-62B5DFEDC3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1" t="20390" r="7112" b="12080"/>
          <a:stretch>
            <a:fillRect/>
          </a:stretch>
        </p:blipFill>
        <p:spPr>
          <a:xfrm rot="16200000" flipV="1">
            <a:off x="294769" y="797848"/>
            <a:ext cx="384871" cy="457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B5E891-B18E-D385-0753-7CB0278ED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805" y="559099"/>
            <a:ext cx="1440996" cy="451838"/>
          </a:xfrm>
          <a:prstGeom prst="rect">
            <a:avLst/>
          </a:prstGeom>
        </p:spPr>
      </p:pic>
      <p:pic>
        <p:nvPicPr>
          <p:cNvPr id="9" name="Imagen 8" descr="Imagen del Story Pin">
            <a:extLst>
              <a:ext uri="{FF2B5EF4-FFF2-40B4-BE49-F238E27FC236}">
                <a16:creationId xmlns:a16="http://schemas.microsoft.com/office/drawing/2014/main" id="{12615B6E-788A-FB61-67CD-323938D148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rcRect t="24843"/>
          <a:stretch>
            <a:fillRect/>
          </a:stretch>
        </p:blipFill>
        <p:spPr>
          <a:xfrm>
            <a:off x="8178013" y="1474077"/>
            <a:ext cx="1671338" cy="228578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9063EF-D2D4-FEC7-4A9C-0CE9FBB162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</a:blip>
          <a:stretch>
            <a:fillRect/>
          </a:stretch>
        </p:blipFill>
        <p:spPr>
          <a:xfrm>
            <a:off x="6746157" y="1474077"/>
            <a:ext cx="1530326" cy="228578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2A0BB1F-2074-B4A6-899C-EA789BDF906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rcRect l="338" t="968" r="-338" b="1382"/>
          <a:stretch>
            <a:fillRect/>
          </a:stretch>
        </p:blipFill>
        <p:spPr>
          <a:xfrm>
            <a:off x="5341280" y="3755604"/>
            <a:ext cx="1620608" cy="251721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B26568B-F1A8-B7F4-D28F-2F542C35532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rcRect l="-1080" t="31699" r="26126" b="11291"/>
          <a:stretch>
            <a:fillRect/>
          </a:stretch>
        </p:blipFill>
        <p:spPr>
          <a:xfrm>
            <a:off x="9736299" y="1467654"/>
            <a:ext cx="1759502" cy="229220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5F28031-5B3E-7B3D-C22D-A954829ABA1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5000"/>
          </a:blip>
          <a:stretch>
            <a:fillRect/>
          </a:stretch>
        </p:blipFill>
        <p:spPr>
          <a:xfrm>
            <a:off x="5341595" y="1474077"/>
            <a:ext cx="1588016" cy="228578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402D1C7-3A2A-2706-1B98-D10E709D672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5000"/>
          </a:blip>
          <a:stretch>
            <a:fillRect/>
          </a:stretch>
        </p:blipFill>
        <p:spPr>
          <a:xfrm>
            <a:off x="8154842" y="3755604"/>
            <a:ext cx="1694509" cy="250437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D842830-47D5-55E2-5BE5-1C629A98EDD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85000"/>
          </a:blip>
          <a:stretch>
            <a:fillRect/>
          </a:stretch>
        </p:blipFill>
        <p:spPr>
          <a:xfrm>
            <a:off x="6918245" y="3755604"/>
            <a:ext cx="1361704" cy="254329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C754926-F0E6-4396-F569-25598CBE343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85000"/>
          </a:blip>
          <a:srcRect l="6115" t="28788" r="46463" b="7941"/>
          <a:stretch>
            <a:fillRect/>
          </a:stretch>
        </p:blipFill>
        <p:spPr>
          <a:xfrm>
            <a:off x="9789384" y="3755604"/>
            <a:ext cx="1706102" cy="254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08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py_2D1CDD73-DE36-462E-BADA-D9F9680722F1">
            <a:hlinkClick r:id="" action="ppaction://media"/>
            <a:extLst>
              <a:ext uri="{FF2B5EF4-FFF2-40B4-BE49-F238E27FC236}">
                <a16:creationId xmlns:a16="http://schemas.microsoft.com/office/drawing/2014/main" id="{6727E773-80EA-DD03-94D5-F6D192B75E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857561"/>
          </a:xfr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B36744B-D511-A44E-1309-5B6C50679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805" y="559099"/>
            <a:ext cx="1440996" cy="4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2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B826C3-BC77-216D-14CC-0FC546699F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6404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D1C708E-B7B5-57EC-8EFB-B06959262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184" y="438784"/>
            <a:ext cx="1440996" cy="45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1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90059-82A8-CE14-8AB2-82F098F5A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FCDBA5-1F14-6412-C542-9F67CF08B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6837"/>
            <a:ext cx="6172200" cy="4114800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97CB73-0BBA-5C1F-EA2A-7864538C1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8B312-C9C6-F3E5-95C0-F5BA81F8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9"/>
          <a:stretch>
            <a:fillRect/>
          </a:stretch>
        </p:blipFill>
        <p:spPr>
          <a:xfrm>
            <a:off x="0" y="-4763"/>
            <a:ext cx="12192000" cy="6857999"/>
          </a:xfrm>
          <a:prstGeom prst="rect">
            <a:avLst/>
          </a:prstGeom>
        </p:spPr>
      </p:pic>
      <p:sp>
        <p:nvSpPr>
          <p:cNvPr id="5" name="AutoShape 2" descr="Conferencia de Derecho en Madrid">
            <a:extLst>
              <a:ext uri="{FF2B5EF4-FFF2-40B4-BE49-F238E27FC236}">
                <a16:creationId xmlns:a16="http://schemas.microsoft.com/office/drawing/2014/main" id="{82648973-65FB-EFB9-4983-6EDDF0DA3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348661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f2e192-7694-4d06-b08f-fee526fbfcbc">
      <Terms xmlns="http://schemas.microsoft.com/office/infopath/2007/PartnerControls"/>
    </lcf76f155ced4ddcb4097134ff3c332f>
    <TaxCatchAll xmlns="baa4a0ca-cd0b-4abe-a704-c560b92ca7e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8C8A0521CAC2249ACB521D843CE995B" ma:contentTypeVersion="16" ma:contentTypeDescription="Crear nuevo documento." ma:contentTypeScope="" ma:versionID="b95615234f030cb79309de7c8945caeb">
  <xsd:schema xmlns:xsd="http://www.w3.org/2001/XMLSchema" xmlns:xs="http://www.w3.org/2001/XMLSchema" xmlns:p="http://schemas.microsoft.com/office/2006/metadata/properties" xmlns:ns2="b0f2e192-7694-4d06-b08f-fee526fbfcbc" xmlns:ns3="baa4a0ca-cd0b-4abe-a704-c560b92ca7ef" targetNamespace="http://schemas.microsoft.com/office/2006/metadata/properties" ma:root="true" ma:fieldsID="686deca0617aa24dd4d914842c8e0a74" ns2:_="" ns3:_="">
    <xsd:import namespace="b0f2e192-7694-4d06-b08f-fee526fbfcbc"/>
    <xsd:import namespace="baa4a0ca-cd0b-4abe-a704-c560b92ca7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2e192-7694-4d06-b08f-fee526fbfc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5487bdad-672b-402f-89c8-16cb81142c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4a0ca-cd0b-4abe-a704-c560b92ca7e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dedceb4-9a71-41a8-bd27-21026e367770}" ma:internalName="TaxCatchAll" ma:showField="CatchAllData" ma:web="baa4a0ca-cd0b-4abe-a704-c560b92ca7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1FD7B5-657D-4D9C-A133-AC018F9AFF5B}">
  <ds:schemaRefs>
    <ds:schemaRef ds:uri="http://schemas.microsoft.com/office/2006/metadata/properties"/>
    <ds:schemaRef ds:uri="http://purl.org/dc/terms/"/>
    <ds:schemaRef ds:uri="b0f2e192-7694-4d06-b08f-fee526fbfcbc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aa4a0ca-cd0b-4abe-a704-c560b92ca7e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1D22768-2D57-49C1-980A-00B71FD509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9C2E3C-471D-4739-A025-24703FD0CD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f2e192-7694-4d06-b08f-fee526fbfcbc"/>
    <ds:schemaRef ds:uri="baa4a0ca-cd0b-4abe-a704-c560b92ca7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260</Words>
  <Application>Microsoft Office PowerPoint</Application>
  <PresentationFormat>Widescreen</PresentationFormat>
  <Paragraphs>23</Paragraphs>
  <Slides>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Diseño personalizado</vt:lpstr>
      <vt:lpstr>1_Tema de Office</vt:lpstr>
      <vt:lpstr>1_Diseño personalizado</vt:lpstr>
      <vt:lpstr>PowerPoint Presentation</vt:lpstr>
      <vt:lpstr>PowerPoint Presentation</vt:lpstr>
      <vt:lpstr>CONFERENCE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EJASO</dc:creator>
  <cp:lastModifiedBy>Marina Olivares Diaz</cp:lastModifiedBy>
  <cp:revision>7</cp:revision>
  <dcterms:created xsi:type="dcterms:W3CDTF">2024-11-08T13:04:23Z</dcterms:created>
  <dcterms:modified xsi:type="dcterms:W3CDTF">2026-05-14T12:42:22Z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0x01010038C8A0521CAC2249ACB521D843CE995B</vt:lpwstr>
  </property>
  <property fmtid="{D5CDD505-2E9C-101B-9397-08002B2CF9AE}" pid="3" name="MediaServiceImageTags">
    <vt:lpwstr/>
  </property>
</Properties>
</file>