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7" r:id="rId3"/>
    <p:sldId id="257" r:id="rId4"/>
    <p:sldId id="258" r:id="rId5"/>
    <p:sldId id="259" r:id="rId6"/>
    <p:sldId id="261" r:id="rId7"/>
    <p:sldId id="262" r:id="rId8"/>
    <p:sldId id="260" r:id="rId9"/>
    <p:sldId id="263" r:id="rId10"/>
    <p:sldId id="264" r:id="rId11"/>
    <p:sldId id="265" r:id="rId12"/>
    <p:sldId id="266" r:id="rId13"/>
  </p:sldIdLst>
  <p:sldSz cx="9753600" cy="7315200"/>
  <p:notesSz cx="6858000" cy="9144000"/>
  <p:embeddedFontLst>
    <p:embeddedFont>
      <p:font typeface="Lato" panose="020F0502020204030203" pitchFamily="34" charset="0"/>
      <p:regular r:id="rId14"/>
      <p:bold r:id="rId15"/>
      <p:italic r:id="rId16"/>
      <p:boldItalic r:id="rId17"/>
    </p:embeddedFont>
    <p:embeddedFont>
      <p:font typeface="Lato Bold" panose="020F0502020204030203" pitchFamily="34" charset="0"/>
      <p:regular r:id="rId18"/>
      <p:bold r:id="rId19"/>
    </p:embeddedFont>
    <p:embeddedFont>
      <p:font typeface="Montserrat" panose="00000500000000000000" pitchFamily="2" charset="0"/>
      <p:regular r:id="rId20"/>
      <p:bold r:id="rId21"/>
      <p:italic r:id="rId22"/>
      <p:boldItalic r:id="rId23"/>
    </p:embeddedFont>
    <p:embeddedFont>
      <p:font typeface="Montserrat Bold" panose="00000800000000000000" pitchFamily="2" charset="0"/>
      <p:regular r:id="rId24"/>
      <p:bold r:id="rId25"/>
    </p:embeddedFont>
    <p:embeddedFont>
      <p:font typeface="Montserrat Semi-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869379-2703-4701-AD0D-B22F3753825D}" v="1" dt="2025-02-11T08:37:10.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90" d="100"/>
          <a:sy n="90" d="100"/>
        </p:scale>
        <p:origin x="1508" y="2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ead Lynch" userId="a4e3a5517dea577f" providerId="LiveId" clId="{5A869379-2703-4701-AD0D-B22F3753825D}"/>
    <pc:docChg chg="custSel addSld modSld">
      <pc:chgData name="Sinead Lynch" userId="a4e3a5517dea577f" providerId="LiveId" clId="{5A869379-2703-4701-AD0D-B22F3753825D}" dt="2025-02-11T09:37:25.600" v="101" actId="1076"/>
      <pc:docMkLst>
        <pc:docMk/>
      </pc:docMkLst>
      <pc:sldChg chg="modSp mod">
        <pc:chgData name="Sinead Lynch" userId="a4e3a5517dea577f" providerId="LiveId" clId="{5A869379-2703-4701-AD0D-B22F3753825D}" dt="2025-02-11T09:35:50.010" v="87" actId="20577"/>
        <pc:sldMkLst>
          <pc:docMk/>
          <pc:sldMk cId="0" sldId="259"/>
        </pc:sldMkLst>
        <pc:spChg chg="mod">
          <ac:chgData name="Sinead Lynch" userId="a4e3a5517dea577f" providerId="LiveId" clId="{5A869379-2703-4701-AD0D-B22F3753825D}" dt="2025-02-11T09:35:50.010" v="87" actId="20577"/>
          <ac:spMkLst>
            <pc:docMk/>
            <pc:sldMk cId="0" sldId="259"/>
            <ac:spMk id="14" creationId="{00000000-0000-0000-0000-000000000000}"/>
          </ac:spMkLst>
        </pc:spChg>
      </pc:sldChg>
      <pc:sldChg chg="modSp mod">
        <pc:chgData name="Sinead Lynch" userId="a4e3a5517dea577f" providerId="LiveId" clId="{5A869379-2703-4701-AD0D-B22F3753825D}" dt="2025-02-11T09:37:25.600" v="101" actId="1076"/>
        <pc:sldMkLst>
          <pc:docMk/>
          <pc:sldMk cId="0" sldId="264"/>
        </pc:sldMkLst>
        <pc:spChg chg="mod">
          <ac:chgData name="Sinead Lynch" userId="a4e3a5517dea577f" providerId="LiveId" clId="{5A869379-2703-4701-AD0D-B22F3753825D}" dt="2025-02-11T09:37:25.600" v="101" actId="1076"/>
          <ac:spMkLst>
            <pc:docMk/>
            <pc:sldMk cId="0" sldId="264"/>
            <ac:spMk id="9" creationId="{00000000-0000-0000-0000-000000000000}"/>
          </ac:spMkLst>
        </pc:spChg>
        <pc:spChg chg="mod">
          <ac:chgData name="Sinead Lynch" userId="a4e3a5517dea577f" providerId="LiveId" clId="{5A869379-2703-4701-AD0D-B22F3753825D}" dt="2025-02-10T14:36:14.760" v="29" actId="20577"/>
          <ac:spMkLst>
            <pc:docMk/>
            <pc:sldMk cId="0" sldId="264"/>
            <ac:spMk id="34" creationId="{00000000-0000-0000-0000-000000000000}"/>
          </ac:spMkLst>
        </pc:spChg>
        <pc:spChg chg="mod">
          <ac:chgData name="Sinead Lynch" userId="a4e3a5517dea577f" providerId="LiveId" clId="{5A869379-2703-4701-AD0D-B22F3753825D}" dt="2025-02-11T09:36:37.204" v="98" actId="6549"/>
          <ac:spMkLst>
            <pc:docMk/>
            <pc:sldMk cId="0" sldId="264"/>
            <ac:spMk id="49" creationId="{00000000-0000-0000-0000-000000000000}"/>
          </ac:spMkLst>
        </pc:spChg>
        <pc:spChg chg="mod">
          <ac:chgData name="Sinead Lynch" userId="a4e3a5517dea577f" providerId="LiveId" clId="{5A869379-2703-4701-AD0D-B22F3753825D}" dt="2025-02-11T09:36:52.066" v="99" actId="20577"/>
          <ac:spMkLst>
            <pc:docMk/>
            <pc:sldMk cId="0" sldId="264"/>
            <ac:spMk id="52" creationId="{00000000-0000-0000-0000-000000000000}"/>
          </ac:spMkLst>
        </pc:spChg>
      </pc:sldChg>
      <pc:sldChg chg="addSp delSp modSp add mod">
        <pc:chgData name="Sinead Lynch" userId="a4e3a5517dea577f" providerId="LiveId" clId="{5A869379-2703-4701-AD0D-B22F3753825D}" dt="2025-02-11T08:37:37.589" v="86" actId="20577"/>
        <pc:sldMkLst>
          <pc:docMk/>
          <pc:sldMk cId="2724214561" sldId="267"/>
        </pc:sldMkLst>
        <pc:spChg chg="del">
          <ac:chgData name="Sinead Lynch" userId="a4e3a5517dea577f" providerId="LiveId" clId="{5A869379-2703-4701-AD0D-B22F3753825D}" dt="2025-02-10T14:38:19.046" v="31" actId="478"/>
          <ac:spMkLst>
            <pc:docMk/>
            <pc:sldMk cId="2724214561" sldId="267"/>
            <ac:spMk id="2" creationId="{3943E7CB-A4A9-D7C1-BFD8-5108A73FB7C7}"/>
          </ac:spMkLst>
        </pc:spChg>
        <pc:spChg chg="del">
          <ac:chgData name="Sinead Lynch" userId="a4e3a5517dea577f" providerId="LiveId" clId="{5A869379-2703-4701-AD0D-B22F3753825D}" dt="2025-02-10T14:38:47.058" v="35" actId="478"/>
          <ac:spMkLst>
            <pc:docMk/>
            <pc:sldMk cId="2724214561" sldId="267"/>
            <ac:spMk id="6" creationId="{2067AE5B-C527-A9F8-16DC-7F455257B235}"/>
          </ac:spMkLst>
        </pc:spChg>
        <pc:spChg chg="add mod">
          <ac:chgData name="Sinead Lynch" userId="a4e3a5517dea577f" providerId="LiveId" clId="{5A869379-2703-4701-AD0D-B22F3753825D}" dt="2025-02-11T08:37:37.589" v="86" actId="20577"/>
          <ac:spMkLst>
            <pc:docMk/>
            <pc:sldMk cId="2724214561" sldId="267"/>
            <ac:spMk id="12" creationId="{F7F37E86-36CA-E55A-2719-F76FFBC347F3}"/>
          </ac:spMkLst>
        </pc:spChg>
        <pc:grpChg chg="del">
          <ac:chgData name="Sinead Lynch" userId="a4e3a5517dea577f" providerId="LiveId" clId="{5A869379-2703-4701-AD0D-B22F3753825D}" dt="2025-02-10T14:38:31.909" v="33" actId="478"/>
          <ac:grpSpMkLst>
            <pc:docMk/>
            <pc:sldMk cId="2724214561" sldId="267"/>
            <ac:grpSpMk id="3" creationId="{CA2FD5A0-7E5C-03CB-AC97-2AAE83715F82}"/>
          </ac:grpSpMkLst>
        </pc:grpChg>
        <pc:picChg chg="add mod">
          <ac:chgData name="Sinead Lynch" userId="a4e3a5517dea577f" providerId="LiveId" clId="{5A869379-2703-4701-AD0D-B22F3753825D}" dt="2025-02-10T14:38:55.216" v="36" actId="14100"/>
          <ac:picMkLst>
            <pc:docMk/>
            <pc:sldMk cId="2724214561" sldId="267"/>
            <ac:picMk id="11" creationId="{A84ADCB8-6855-93DE-6288-FF4E33C34C8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8.sv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3.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731520" y="1553669"/>
            <a:ext cx="8290560" cy="4207863"/>
            <a:chOff x="0" y="0"/>
            <a:chExt cx="11054080" cy="5610484"/>
          </a:xfrm>
        </p:grpSpPr>
        <p:sp>
          <p:nvSpPr>
            <p:cNvPr id="4" name="Freeform 4"/>
            <p:cNvSpPr/>
            <p:nvPr/>
          </p:nvSpPr>
          <p:spPr>
            <a:xfrm flipH="1">
              <a:off x="5427961" y="0"/>
              <a:ext cx="5626119" cy="5610484"/>
            </a:xfrm>
            <a:custGeom>
              <a:avLst/>
              <a:gdLst/>
              <a:ahLst/>
              <a:cxnLst/>
              <a:rect l="l" t="t" r="r" b="b"/>
              <a:pathLst>
                <a:path w="5626119" h="5610484">
                  <a:moveTo>
                    <a:pt x="5626119" y="0"/>
                  </a:moveTo>
                  <a:lnTo>
                    <a:pt x="0" y="0"/>
                  </a:lnTo>
                  <a:lnTo>
                    <a:pt x="0" y="5610484"/>
                  </a:lnTo>
                  <a:lnTo>
                    <a:pt x="5626119" y="5610484"/>
                  </a:lnTo>
                  <a:lnTo>
                    <a:pt x="562611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0" y="0"/>
              <a:ext cx="5626119" cy="5610484"/>
            </a:xfrm>
            <a:custGeom>
              <a:avLst/>
              <a:gdLst/>
              <a:ahLst/>
              <a:cxnLst/>
              <a:rect l="l" t="t" r="r" b="b"/>
              <a:pathLst>
                <a:path w="5626119" h="5610484">
                  <a:moveTo>
                    <a:pt x="0" y="0"/>
                  </a:moveTo>
                  <a:lnTo>
                    <a:pt x="5626119" y="0"/>
                  </a:lnTo>
                  <a:lnTo>
                    <a:pt x="5626119" y="5610484"/>
                  </a:lnTo>
                  <a:lnTo>
                    <a:pt x="0" y="56104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6" name="Freeform 6"/>
          <p:cNvSpPr/>
          <p:nvPr/>
        </p:nvSpPr>
        <p:spPr>
          <a:xfrm>
            <a:off x="4708876" y="62973"/>
            <a:ext cx="4313204" cy="1337093"/>
          </a:xfrm>
          <a:custGeom>
            <a:avLst/>
            <a:gdLst/>
            <a:ahLst/>
            <a:cxnLst/>
            <a:rect l="l" t="t" r="r" b="b"/>
            <a:pathLst>
              <a:path w="4313204" h="1337093">
                <a:moveTo>
                  <a:pt x="0" y="0"/>
                </a:moveTo>
                <a:lnTo>
                  <a:pt x="4313204" y="0"/>
                </a:lnTo>
                <a:lnTo>
                  <a:pt x="4313204" y="1337094"/>
                </a:lnTo>
                <a:lnTo>
                  <a:pt x="0" y="1337094"/>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1376106" y="2409825"/>
            <a:ext cx="6599284" cy="2495550"/>
          </a:xfrm>
          <a:prstGeom prst="rect">
            <a:avLst/>
          </a:prstGeom>
        </p:spPr>
        <p:txBody>
          <a:bodyPr lIns="0" tIns="0" rIns="0" bIns="0" rtlCol="0" anchor="t">
            <a:spAutoFit/>
          </a:bodyPr>
          <a:lstStyle/>
          <a:p>
            <a:pPr algn="just">
              <a:lnSpc>
                <a:spcPts val="9877"/>
              </a:lnSpc>
            </a:pPr>
            <a:r>
              <a:rPr lang="en-US" sz="8231" b="1">
                <a:solidFill>
                  <a:srgbClr val="FFFFFF"/>
                </a:solidFill>
                <a:latin typeface="Montserrat Semi-Bold"/>
                <a:ea typeface="Montserrat Semi-Bold"/>
                <a:cs typeface="Montserrat Semi-Bold"/>
                <a:sym typeface="Montserrat Semi-Bold"/>
              </a:rPr>
              <a:t>AVRIO ADVOCATI</a:t>
            </a:r>
          </a:p>
        </p:txBody>
      </p:sp>
      <p:sp>
        <p:nvSpPr>
          <p:cNvPr id="8" name="TextBox 8"/>
          <p:cNvSpPr txBox="1"/>
          <p:nvPr/>
        </p:nvSpPr>
        <p:spPr>
          <a:xfrm>
            <a:off x="1050470" y="4909587"/>
            <a:ext cx="7652661" cy="226962"/>
          </a:xfrm>
          <a:prstGeom prst="rect">
            <a:avLst/>
          </a:prstGeom>
        </p:spPr>
        <p:txBody>
          <a:bodyPr lIns="0" tIns="0" rIns="0" bIns="0" rtlCol="0" anchor="t">
            <a:spAutoFit/>
          </a:bodyPr>
          <a:lstStyle/>
          <a:p>
            <a:pPr algn="ctr">
              <a:lnSpc>
                <a:spcPts val="1874"/>
              </a:lnSpc>
              <a:spcBef>
                <a:spcPct val="0"/>
              </a:spcBef>
            </a:pPr>
            <a:r>
              <a:rPr lang="en-US" sz="1338" spc="156">
                <a:solidFill>
                  <a:srgbClr val="F9A727"/>
                </a:solidFill>
                <a:latin typeface="Lato"/>
                <a:ea typeface="Lato"/>
                <a:cs typeface="Lato"/>
                <a:sym typeface="Lato"/>
              </a:rPr>
              <a:t>AN INTERNATIONAL NETWORK OF LAW FIRMS</a:t>
            </a:r>
          </a:p>
        </p:txBody>
      </p:sp>
      <p:sp>
        <p:nvSpPr>
          <p:cNvPr id="9" name="TextBox 9"/>
          <p:cNvSpPr txBox="1"/>
          <p:nvPr/>
        </p:nvSpPr>
        <p:spPr>
          <a:xfrm>
            <a:off x="1597074" y="1942994"/>
            <a:ext cx="8483326" cy="542925"/>
          </a:xfrm>
          <a:prstGeom prst="rect">
            <a:avLst/>
          </a:prstGeom>
        </p:spPr>
        <p:txBody>
          <a:bodyPr lIns="0" tIns="0" rIns="0" bIns="0" rtlCol="0" anchor="t">
            <a:spAutoFit/>
          </a:bodyPr>
          <a:lstStyle/>
          <a:p>
            <a:pPr algn="l">
              <a:lnSpc>
                <a:spcPts val="4320"/>
              </a:lnSpc>
            </a:pPr>
            <a:r>
              <a:rPr lang="en-US" sz="3600" b="1">
                <a:solidFill>
                  <a:srgbClr val="FFFFFF"/>
                </a:solidFill>
                <a:latin typeface="Montserrat Semi-Bold"/>
                <a:ea typeface="Montserrat Semi-Bold"/>
                <a:cs typeface="Montserrat Semi-Bold"/>
                <a:sym typeface="Montserrat Semi-Bold"/>
              </a:rPr>
              <a:t>MEET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2639" y="1849120"/>
            <a:ext cx="942289" cy="1097280"/>
          </a:xfrm>
          <a:custGeom>
            <a:avLst/>
            <a:gdLst/>
            <a:ahLst/>
            <a:cxnLst/>
            <a:rect l="l" t="t" r="r" b="b"/>
            <a:pathLst>
              <a:path w="942289" h="1097280">
                <a:moveTo>
                  <a:pt x="0" y="0"/>
                </a:moveTo>
                <a:lnTo>
                  <a:pt x="942289" y="0"/>
                </a:lnTo>
                <a:lnTo>
                  <a:pt x="942289" y="1097280"/>
                </a:lnTo>
                <a:lnTo>
                  <a:pt x="0" y="1097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400000">
            <a:off x="8629146" y="6661728"/>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AutoShape 4"/>
          <p:cNvSpPr/>
          <p:nvPr/>
        </p:nvSpPr>
        <p:spPr>
          <a:xfrm>
            <a:off x="0" y="-24740"/>
            <a:ext cx="9753600" cy="2397760"/>
          </a:xfrm>
          <a:prstGeom prst="rect">
            <a:avLst/>
          </a:prstGeom>
          <a:solidFill>
            <a:srgbClr val="F4F4F4"/>
          </a:solidFill>
        </p:spPr>
        <p:txBody>
          <a:bodyPr/>
          <a:lstStyle/>
          <a:p>
            <a:endParaRPr lang="en-GB"/>
          </a:p>
        </p:txBody>
      </p:sp>
      <p:grpSp>
        <p:nvGrpSpPr>
          <p:cNvPr id="5" name="Group 5"/>
          <p:cNvGrpSpPr/>
          <p:nvPr/>
        </p:nvGrpSpPr>
        <p:grpSpPr>
          <a:xfrm>
            <a:off x="7322628" y="2924198"/>
            <a:ext cx="1489089" cy="1489089"/>
            <a:chOff x="24236" y="29715"/>
            <a:chExt cx="1985452" cy="1985452"/>
          </a:xfrm>
        </p:grpSpPr>
        <p:grpSp>
          <p:nvGrpSpPr>
            <p:cNvPr id="6" name="Group 6"/>
            <p:cNvGrpSpPr/>
            <p:nvPr/>
          </p:nvGrpSpPr>
          <p:grpSpPr>
            <a:xfrm>
              <a:off x="24236" y="29715"/>
              <a:ext cx="1985452" cy="1985452"/>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grpSp>
          <p:nvGrpSpPr>
            <p:cNvPr id="8" name="Group 8"/>
            <p:cNvGrpSpPr>
              <a:grpSpLocks noChangeAspect="1"/>
            </p:cNvGrpSpPr>
            <p:nvPr/>
          </p:nvGrpSpPr>
          <p:grpSpPr>
            <a:xfrm>
              <a:off x="59442" y="62961"/>
              <a:ext cx="1895758" cy="1895751"/>
              <a:chOff x="199108" y="210894"/>
              <a:chExt cx="6350000" cy="6349975"/>
            </a:xfrm>
          </p:grpSpPr>
          <p:sp>
            <p:nvSpPr>
              <p:cNvPr id="9" name="Freeform 9"/>
              <p:cNvSpPr/>
              <p:nvPr/>
            </p:nvSpPr>
            <p:spPr>
              <a:xfrm>
                <a:off x="199108" y="210894"/>
                <a:ext cx="6350000"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5813" b="-33623"/>
                </a:stretch>
              </a:blipFill>
            </p:spPr>
            <p:txBody>
              <a:bodyPr/>
              <a:lstStyle/>
              <a:p>
                <a:endParaRPr lang="en-GB" dirty="0"/>
              </a:p>
            </p:txBody>
          </p:sp>
        </p:grpSp>
      </p:grpSp>
      <p:grpSp>
        <p:nvGrpSpPr>
          <p:cNvPr id="10" name="Group 10"/>
          <p:cNvGrpSpPr/>
          <p:nvPr/>
        </p:nvGrpSpPr>
        <p:grpSpPr>
          <a:xfrm>
            <a:off x="5243863" y="2913056"/>
            <a:ext cx="1489089" cy="1489089"/>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grpSp>
        <p:nvGrpSpPr>
          <p:cNvPr id="12" name="Group 12"/>
          <p:cNvGrpSpPr>
            <a:grpSpLocks noChangeAspect="1"/>
          </p:cNvGrpSpPr>
          <p:nvPr/>
        </p:nvGrpSpPr>
        <p:grpSpPr>
          <a:xfrm>
            <a:off x="5243863" y="2913056"/>
            <a:ext cx="1421819" cy="1421813"/>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20115" b="-20115"/>
              </a:stretch>
            </a:blipFill>
          </p:spPr>
          <p:txBody>
            <a:bodyPr/>
            <a:lstStyle/>
            <a:p>
              <a:endParaRPr lang="en-GB"/>
            </a:p>
          </p:txBody>
        </p:sp>
      </p:grpSp>
      <p:grpSp>
        <p:nvGrpSpPr>
          <p:cNvPr id="14" name="Group 14"/>
          <p:cNvGrpSpPr/>
          <p:nvPr/>
        </p:nvGrpSpPr>
        <p:grpSpPr>
          <a:xfrm>
            <a:off x="3180515" y="2980331"/>
            <a:ext cx="1489089" cy="148908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grpSp>
        <p:nvGrpSpPr>
          <p:cNvPr id="16" name="Group 16"/>
          <p:cNvGrpSpPr>
            <a:grpSpLocks noChangeAspect="1"/>
          </p:cNvGrpSpPr>
          <p:nvPr/>
        </p:nvGrpSpPr>
        <p:grpSpPr>
          <a:xfrm>
            <a:off x="3180515" y="2980331"/>
            <a:ext cx="1421819" cy="1421813"/>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16265" b="-34261"/>
              </a:stretch>
            </a:blipFill>
          </p:spPr>
          <p:txBody>
            <a:bodyPr/>
            <a:lstStyle/>
            <a:p>
              <a:endParaRPr lang="en-GB"/>
            </a:p>
          </p:txBody>
        </p:sp>
      </p:grpSp>
      <p:grpSp>
        <p:nvGrpSpPr>
          <p:cNvPr id="18" name="Group 18"/>
          <p:cNvGrpSpPr/>
          <p:nvPr/>
        </p:nvGrpSpPr>
        <p:grpSpPr>
          <a:xfrm>
            <a:off x="1053252" y="2980331"/>
            <a:ext cx="1489089" cy="1489089"/>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grpSp>
        <p:nvGrpSpPr>
          <p:cNvPr id="20" name="Group 20"/>
          <p:cNvGrpSpPr>
            <a:grpSpLocks noChangeAspect="1"/>
          </p:cNvGrpSpPr>
          <p:nvPr/>
        </p:nvGrpSpPr>
        <p:grpSpPr>
          <a:xfrm>
            <a:off x="1053252" y="2963877"/>
            <a:ext cx="1421819" cy="1421813"/>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t="-21774" b="-21774"/>
              </a:stretch>
            </a:blipFill>
          </p:spPr>
          <p:txBody>
            <a:bodyPr/>
            <a:lstStyle/>
            <a:p>
              <a:endParaRPr lang="en-GB"/>
            </a:p>
          </p:txBody>
        </p:sp>
      </p:grpSp>
      <p:grpSp>
        <p:nvGrpSpPr>
          <p:cNvPr id="22" name="Group 22"/>
          <p:cNvGrpSpPr/>
          <p:nvPr/>
        </p:nvGrpSpPr>
        <p:grpSpPr>
          <a:xfrm>
            <a:off x="501919" y="5189769"/>
            <a:ext cx="2591754" cy="2008946"/>
            <a:chOff x="0" y="0"/>
            <a:chExt cx="3455672" cy="2678594"/>
          </a:xfrm>
        </p:grpSpPr>
        <p:grpSp>
          <p:nvGrpSpPr>
            <p:cNvPr id="23" name="Group 23"/>
            <p:cNvGrpSpPr/>
            <p:nvPr/>
          </p:nvGrpSpPr>
          <p:grpSpPr>
            <a:xfrm>
              <a:off x="850900" y="21939"/>
              <a:ext cx="1985452" cy="1985452"/>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grpSp>
          <p:nvGrpSpPr>
            <p:cNvPr id="25" name="Group 25"/>
            <p:cNvGrpSpPr>
              <a:grpSpLocks noChangeAspect="1"/>
            </p:cNvGrpSpPr>
            <p:nvPr/>
          </p:nvGrpSpPr>
          <p:grpSpPr>
            <a:xfrm>
              <a:off x="850900" y="0"/>
              <a:ext cx="1895758" cy="1895751"/>
              <a:chOff x="0" y="0"/>
              <a:chExt cx="6350000" cy="6349975"/>
            </a:xfrm>
          </p:grpSpPr>
          <p:sp>
            <p:nvSpPr>
              <p:cNvPr id="26" name="Freeform 2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5640" b="-44903"/>
                </a:stretch>
              </a:blipFill>
            </p:spPr>
            <p:txBody>
              <a:bodyPr/>
              <a:lstStyle/>
              <a:p>
                <a:endParaRPr lang="en-GB"/>
              </a:p>
            </p:txBody>
          </p:sp>
        </p:grpSp>
        <p:sp>
          <p:nvSpPr>
            <p:cNvPr id="27" name="TextBox 27"/>
            <p:cNvSpPr txBox="1"/>
            <p:nvPr/>
          </p:nvSpPr>
          <p:spPr>
            <a:xfrm>
              <a:off x="0" y="2395342"/>
              <a:ext cx="3406806" cy="283252"/>
            </a:xfrm>
            <a:prstGeom prst="rect">
              <a:avLst/>
            </a:prstGeom>
          </p:spPr>
          <p:txBody>
            <a:bodyPr lIns="0" tIns="0" rIns="0" bIns="0" rtlCol="0" anchor="t">
              <a:spAutoFit/>
            </a:bodyPr>
            <a:lstStyle/>
            <a:p>
              <a:pPr algn="ctr">
                <a:lnSpc>
                  <a:spcPts val="1791"/>
                </a:lnSpc>
                <a:spcBef>
                  <a:spcPct val="0"/>
                </a:spcBef>
              </a:pPr>
              <a:r>
                <a:rPr lang="en-US" sz="1280" spc="149">
                  <a:solidFill>
                    <a:srgbClr val="00385C"/>
                  </a:solidFill>
                  <a:latin typeface="Lato"/>
                  <a:ea typeface="Lato"/>
                  <a:cs typeface="Lato"/>
                  <a:sym typeface="Lato"/>
                </a:rPr>
                <a:t>CALDWELL &amp; ROBINSON</a:t>
              </a:r>
            </a:p>
          </p:txBody>
        </p:sp>
        <p:sp>
          <p:nvSpPr>
            <p:cNvPr id="28" name="TextBox 28"/>
            <p:cNvSpPr txBox="1"/>
            <p:nvPr/>
          </p:nvSpPr>
          <p:spPr>
            <a:xfrm>
              <a:off x="0" y="2105816"/>
              <a:ext cx="3455672" cy="318101"/>
            </a:xfrm>
            <a:prstGeom prst="rect">
              <a:avLst/>
            </a:prstGeom>
          </p:spPr>
          <p:txBody>
            <a:bodyPr lIns="0" tIns="0" rIns="0" bIns="0" rtlCol="0" anchor="t">
              <a:spAutoFit/>
            </a:bodyPr>
            <a:lstStyle/>
            <a:p>
              <a:pPr algn="ctr">
                <a:lnSpc>
                  <a:spcPts val="2037"/>
                </a:lnSpc>
                <a:spcBef>
                  <a:spcPct val="0"/>
                </a:spcBef>
              </a:pPr>
              <a:r>
                <a:rPr lang="en-US" sz="1455" b="1">
                  <a:solidFill>
                    <a:srgbClr val="00385C"/>
                  </a:solidFill>
                  <a:latin typeface="Montserrat Semi-Bold"/>
                  <a:ea typeface="Montserrat Semi-Bold"/>
                  <a:cs typeface="Montserrat Semi-Bold"/>
                  <a:sym typeface="Montserrat Semi-Bold"/>
                </a:rPr>
                <a:t>Philip Gilliland</a:t>
              </a:r>
            </a:p>
          </p:txBody>
        </p:sp>
      </p:grpSp>
      <p:grpSp>
        <p:nvGrpSpPr>
          <p:cNvPr id="29" name="Group 29"/>
          <p:cNvGrpSpPr/>
          <p:nvPr/>
        </p:nvGrpSpPr>
        <p:grpSpPr>
          <a:xfrm>
            <a:off x="4833809" y="5201423"/>
            <a:ext cx="2591754" cy="2008946"/>
            <a:chOff x="0" y="0"/>
            <a:chExt cx="3455672" cy="2678594"/>
          </a:xfrm>
        </p:grpSpPr>
        <p:grpSp>
          <p:nvGrpSpPr>
            <p:cNvPr id="30" name="Group 30"/>
            <p:cNvGrpSpPr/>
            <p:nvPr/>
          </p:nvGrpSpPr>
          <p:grpSpPr>
            <a:xfrm>
              <a:off x="850900" y="21939"/>
              <a:ext cx="1985452" cy="1985452"/>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grpSp>
          <p:nvGrpSpPr>
            <p:cNvPr id="32" name="Group 32"/>
            <p:cNvGrpSpPr>
              <a:grpSpLocks noChangeAspect="1"/>
            </p:cNvGrpSpPr>
            <p:nvPr/>
          </p:nvGrpSpPr>
          <p:grpSpPr>
            <a:xfrm>
              <a:off x="850900" y="0"/>
              <a:ext cx="1895758" cy="1895751"/>
              <a:chOff x="0" y="0"/>
              <a:chExt cx="6350000" cy="6349975"/>
            </a:xfrm>
          </p:grpSpPr>
          <p:sp>
            <p:nvSpPr>
              <p:cNvPr id="33" name="Freeform 3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4807" b="-4807"/>
                </a:stretch>
              </a:blipFill>
            </p:spPr>
            <p:txBody>
              <a:bodyPr/>
              <a:lstStyle/>
              <a:p>
                <a:endParaRPr lang="en-GB"/>
              </a:p>
            </p:txBody>
          </p:sp>
        </p:grpSp>
        <p:sp>
          <p:nvSpPr>
            <p:cNvPr id="34" name="TextBox 34"/>
            <p:cNvSpPr txBox="1"/>
            <p:nvPr/>
          </p:nvSpPr>
          <p:spPr>
            <a:xfrm>
              <a:off x="0" y="2395342"/>
              <a:ext cx="3406806" cy="283252"/>
            </a:xfrm>
            <a:prstGeom prst="rect">
              <a:avLst/>
            </a:prstGeom>
          </p:spPr>
          <p:txBody>
            <a:bodyPr lIns="0" tIns="0" rIns="0" bIns="0" rtlCol="0" anchor="t">
              <a:spAutoFit/>
            </a:bodyPr>
            <a:lstStyle/>
            <a:p>
              <a:pPr algn="ctr">
                <a:lnSpc>
                  <a:spcPts val="1791"/>
                </a:lnSpc>
                <a:spcBef>
                  <a:spcPct val="0"/>
                </a:spcBef>
              </a:pPr>
              <a:r>
                <a:rPr lang="en-US" sz="1280" spc="149" dirty="0">
                  <a:solidFill>
                    <a:srgbClr val="00385C"/>
                  </a:solidFill>
                  <a:latin typeface="Lato"/>
                  <a:ea typeface="Lato"/>
                  <a:cs typeface="Lato"/>
                  <a:sym typeface="Lato"/>
                </a:rPr>
                <a:t>AVOPARTNER</a:t>
              </a:r>
            </a:p>
          </p:txBody>
        </p:sp>
        <p:sp>
          <p:nvSpPr>
            <p:cNvPr id="35" name="TextBox 35"/>
            <p:cNvSpPr txBox="1"/>
            <p:nvPr/>
          </p:nvSpPr>
          <p:spPr>
            <a:xfrm>
              <a:off x="0" y="2105816"/>
              <a:ext cx="3455672" cy="318101"/>
            </a:xfrm>
            <a:prstGeom prst="rect">
              <a:avLst/>
            </a:prstGeom>
          </p:spPr>
          <p:txBody>
            <a:bodyPr lIns="0" tIns="0" rIns="0" bIns="0" rtlCol="0" anchor="t">
              <a:spAutoFit/>
            </a:bodyPr>
            <a:lstStyle/>
            <a:p>
              <a:pPr algn="ctr">
                <a:lnSpc>
                  <a:spcPts val="2037"/>
                </a:lnSpc>
                <a:spcBef>
                  <a:spcPct val="0"/>
                </a:spcBef>
              </a:pPr>
              <a:r>
                <a:rPr lang="en-US" sz="1455" b="1" dirty="0">
                  <a:solidFill>
                    <a:srgbClr val="00385C"/>
                  </a:solidFill>
                  <a:latin typeface="Montserrat Semi-Bold"/>
                  <a:ea typeface="Montserrat Semi-Bold"/>
                  <a:cs typeface="Montserrat Semi-Bold"/>
                  <a:sym typeface="Montserrat Semi-Bold"/>
                </a:rPr>
                <a:t>Benoît </a:t>
              </a:r>
              <a:r>
                <a:rPr lang="en-US" sz="1455" b="1" dirty="0" err="1">
                  <a:solidFill>
                    <a:srgbClr val="00385C"/>
                  </a:solidFill>
                  <a:latin typeface="Montserrat Semi-Bold"/>
                  <a:ea typeface="Montserrat Semi-Bold"/>
                  <a:cs typeface="Montserrat Semi-Bold"/>
                  <a:sym typeface="Montserrat Semi-Bold"/>
                </a:rPr>
                <a:t>Morzier</a:t>
              </a:r>
              <a:endParaRPr lang="en-US" sz="1455" b="1" dirty="0">
                <a:solidFill>
                  <a:srgbClr val="00385C"/>
                </a:solidFill>
                <a:latin typeface="Montserrat Semi-Bold"/>
                <a:ea typeface="Montserrat Semi-Bold"/>
                <a:cs typeface="Montserrat Semi-Bold"/>
                <a:sym typeface="Montserrat Semi-Bold"/>
              </a:endParaRPr>
            </a:p>
          </p:txBody>
        </p:sp>
      </p:grpSp>
      <p:grpSp>
        <p:nvGrpSpPr>
          <p:cNvPr id="36" name="Group 36"/>
          <p:cNvGrpSpPr/>
          <p:nvPr/>
        </p:nvGrpSpPr>
        <p:grpSpPr>
          <a:xfrm>
            <a:off x="3233723" y="5217877"/>
            <a:ext cx="1489089" cy="1489089"/>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grpSp>
        <p:nvGrpSpPr>
          <p:cNvPr id="38" name="Group 38"/>
          <p:cNvGrpSpPr>
            <a:grpSpLocks noChangeAspect="1"/>
          </p:cNvGrpSpPr>
          <p:nvPr/>
        </p:nvGrpSpPr>
        <p:grpSpPr>
          <a:xfrm>
            <a:off x="3233723" y="5201423"/>
            <a:ext cx="1421819" cy="1421813"/>
            <a:chOff x="0" y="0"/>
            <a:chExt cx="6350000" cy="6349975"/>
          </a:xfrm>
        </p:grpSpPr>
        <p:sp>
          <p:nvSpPr>
            <p:cNvPr id="39" name="Freeform 3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t="-7666" b="-10938"/>
              </a:stretch>
            </a:blipFill>
          </p:spPr>
          <p:txBody>
            <a:bodyPr/>
            <a:lstStyle/>
            <a:p>
              <a:endParaRPr lang="en-GB"/>
            </a:p>
          </p:txBody>
        </p:sp>
      </p:grpSp>
      <p:sp>
        <p:nvSpPr>
          <p:cNvPr id="40" name="Freeform 40"/>
          <p:cNvSpPr/>
          <p:nvPr/>
        </p:nvSpPr>
        <p:spPr>
          <a:xfrm>
            <a:off x="278805" y="176490"/>
            <a:ext cx="3218227" cy="997650"/>
          </a:xfrm>
          <a:custGeom>
            <a:avLst/>
            <a:gdLst/>
            <a:ahLst/>
            <a:cxnLst/>
            <a:rect l="l" t="t" r="r" b="b"/>
            <a:pathLst>
              <a:path w="3218227" h="997650">
                <a:moveTo>
                  <a:pt x="0" y="0"/>
                </a:moveTo>
                <a:lnTo>
                  <a:pt x="3218227" y="0"/>
                </a:lnTo>
                <a:lnTo>
                  <a:pt x="3218227" y="997650"/>
                </a:lnTo>
                <a:lnTo>
                  <a:pt x="0" y="997650"/>
                </a:lnTo>
                <a:lnTo>
                  <a:pt x="0" y="0"/>
                </a:lnTo>
                <a:close/>
              </a:path>
            </a:pathLst>
          </a:custGeom>
          <a:blipFill>
            <a:blip r:embed="rId11"/>
            <a:stretch>
              <a:fillRect/>
            </a:stretch>
          </a:blipFill>
        </p:spPr>
        <p:txBody>
          <a:bodyPr/>
          <a:lstStyle/>
          <a:p>
            <a:endParaRPr lang="en-GB"/>
          </a:p>
        </p:txBody>
      </p:sp>
      <p:sp>
        <p:nvSpPr>
          <p:cNvPr id="41" name="TextBox 41"/>
          <p:cNvSpPr txBox="1"/>
          <p:nvPr/>
        </p:nvSpPr>
        <p:spPr>
          <a:xfrm>
            <a:off x="2782589" y="6990785"/>
            <a:ext cx="2555105" cy="219583"/>
          </a:xfrm>
          <a:prstGeom prst="rect">
            <a:avLst/>
          </a:prstGeom>
        </p:spPr>
        <p:txBody>
          <a:bodyPr lIns="0" tIns="0" rIns="0" bIns="0" rtlCol="0" anchor="t">
            <a:spAutoFit/>
          </a:bodyPr>
          <a:lstStyle/>
          <a:p>
            <a:pPr algn="ctr">
              <a:lnSpc>
                <a:spcPts val="1791"/>
              </a:lnSpc>
              <a:spcBef>
                <a:spcPct val="0"/>
              </a:spcBef>
            </a:pPr>
            <a:r>
              <a:rPr lang="en-US" sz="1280" spc="149">
                <a:solidFill>
                  <a:srgbClr val="00385C"/>
                </a:solidFill>
                <a:latin typeface="Lato"/>
                <a:ea typeface="Lato"/>
                <a:cs typeface="Lato"/>
                <a:sym typeface="Lato"/>
              </a:rPr>
              <a:t>SARAILIS AVOCATS</a:t>
            </a:r>
          </a:p>
        </p:txBody>
      </p:sp>
      <p:sp>
        <p:nvSpPr>
          <p:cNvPr id="42" name="TextBox 42"/>
          <p:cNvSpPr txBox="1"/>
          <p:nvPr/>
        </p:nvSpPr>
        <p:spPr>
          <a:xfrm>
            <a:off x="2782589" y="6773641"/>
            <a:ext cx="2591754" cy="245720"/>
          </a:xfrm>
          <a:prstGeom prst="rect">
            <a:avLst/>
          </a:prstGeom>
        </p:spPr>
        <p:txBody>
          <a:bodyPr lIns="0" tIns="0" rIns="0" bIns="0" rtlCol="0" anchor="t">
            <a:spAutoFit/>
          </a:bodyPr>
          <a:lstStyle/>
          <a:p>
            <a:pPr algn="ctr">
              <a:lnSpc>
                <a:spcPts val="2037"/>
              </a:lnSpc>
              <a:spcBef>
                <a:spcPct val="0"/>
              </a:spcBef>
            </a:pPr>
            <a:r>
              <a:rPr lang="en-US" sz="1455" b="1">
                <a:solidFill>
                  <a:srgbClr val="00385C"/>
                </a:solidFill>
                <a:latin typeface="Montserrat Semi-Bold"/>
                <a:ea typeface="Montserrat Semi-Bold"/>
                <a:cs typeface="Montserrat Semi-Bold"/>
                <a:sym typeface="Montserrat Semi-Bold"/>
              </a:rPr>
              <a:t>Christian Sarailis</a:t>
            </a:r>
          </a:p>
        </p:txBody>
      </p:sp>
      <p:sp>
        <p:nvSpPr>
          <p:cNvPr id="43" name="TextBox 43"/>
          <p:cNvSpPr txBox="1"/>
          <p:nvPr/>
        </p:nvSpPr>
        <p:spPr>
          <a:xfrm>
            <a:off x="2022631" y="1212240"/>
            <a:ext cx="5708338" cy="609769"/>
          </a:xfrm>
          <a:prstGeom prst="rect">
            <a:avLst/>
          </a:prstGeom>
        </p:spPr>
        <p:txBody>
          <a:bodyPr lIns="0" tIns="0" rIns="0" bIns="0" rtlCol="0" anchor="t">
            <a:spAutoFit/>
          </a:bodyPr>
          <a:lstStyle/>
          <a:p>
            <a:pPr algn="ctr">
              <a:lnSpc>
                <a:spcPts val="4778"/>
              </a:lnSpc>
            </a:pPr>
            <a:r>
              <a:rPr lang="en-US" sz="4266" b="1">
                <a:solidFill>
                  <a:srgbClr val="00385C"/>
                </a:solidFill>
                <a:latin typeface="Montserrat Semi-Bold"/>
                <a:ea typeface="Montserrat Semi-Bold"/>
                <a:cs typeface="Montserrat Semi-Bold"/>
                <a:sym typeface="Montserrat Semi-Bold"/>
              </a:rPr>
              <a:t>Meet Our Board</a:t>
            </a:r>
          </a:p>
        </p:txBody>
      </p:sp>
      <p:grpSp>
        <p:nvGrpSpPr>
          <p:cNvPr id="44" name="Group 44"/>
          <p:cNvGrpSpPr/>
          <p:nvPr/>
        </p:nvGrpSpPr>
        <p:grpSpPr>
          <a:xfrm>
            <a:off x="501919" y="4564670"/>
            <a:ext cx="2591754" cy="408153"/>
            <a:chOff x="0" y="0"/>
            <a:chExt cx="3455672" cy="544203"/>
          </a:xfrm>
        </p:grpSpPr>
        <p:sp>
          <p:nvSpPr>
            <p:cNvPr id="45" name="TextBox 45"/>
            <p:cNvSpPr txBox="1"/>
            <p:nvPr/>
          </p:nvSpPr>
          <p:spPr>
            <a:xfrm>
              <a:off x="0" y="260951"/>
              <a:ext cx="3406806" cy="283252"/>
            </a:xfrm>
            <a:prstGeom prst="rect">
              <a:avLst/>
            </a:prstGeom>
          </p:spPr>
          <p:txBody>
            <a:bodyPr lIns="0" tIns="0" rIns="0" bIns="0" rtlCol="0" anchor="t">
              <a:spAutoFit/>
            </a:bodyPr>
            <a:lstStyle/>
            <a:p>
              <a:pPr algn="ctr">
                <a:lnSpc>
                  <a:spcPts val="1791"/>
                </a:lnSpc>
                <a:spcBef>
                  <a:spcPct val="0"/>
                </a:spcBef>
              </a:pPr>
              <a:r>
                <a:rPr lang="en-US" sz="1280" spc="149">
                  <a:solidFill>
                    <a:srgbClr val="00385C"/>
                  </a:solidFill>
                  <a:latin typeface="Lato"/>
                  <a:ea typeface="Lato"/>
                  <a:cs typeface="Lato"/>
                  <a:sym typeface="Lato"/>
                </a:rPr>
                <a:t>LEECH TISHMAN</a:t>
              </a:r>
            </a:p>
          </p:txBody>
        </p:sp>
        <p:sp>
          <p:nvSpPr>
            <p:cNvPr id="46" name="TextBox 46"/>
            <p:cNvSpPr txBox="1"/>
            <p:nvPr/>
          </p:nvSpPr>
          <p:spPr>
            <a:xfrm>
              <a:off x="0" y="-28575"/>
              <a:ext cx="3455672" cy="318101"/>
            </a:xfrm>
            <a:prstGeom prst="rect">
              <a:avLst/>
            </a:prstGeom>
          </p:spPr>
          <p:txBody>
            <a:bodyPr lIns="0" tIns="0" rIns="0" bIns="0" rtlCol="0" anchor="t">
              <a:spAutoFit/>
            </a:bodyPr>
            <a:lstStyle/>
            <a:p>
              <a:pPr algn="ctr">
                <a:lnSpc>
                  <a:spcPts val="2037"/>
                </a:lnSpc>
                <a:spcBef>
                  <a:spcPct val="0"/>
                </a:spcBef>
              </a:pPr>
              <a:r>
                <a:rPr lang="en-US" sz="1455" b="1">
                  <a:solidFill>
                    <a:srgbClr val="00385C"/>
                  </a:solidFill>
                  <a:latin typeface="Montserrat Semi-Bold"/>
                  <a:ea typeface="Montserrat Semi-Bold"/>
                  <a:cs typeface="Montserrat Semi-Bold"/>
                  <a:sym typeface="Montserrat Semi-Bold"/>
                </a:rPr>
                <a:t>Bruce Bowden</a:t>
              </a:r>
            </a:p>
          </p:txBody>
        </p:sp>
      </p:grpSp>
      <p:grpSp>
        <p:nvGrpSpPr>
          <p:cNvPr id="47" name="Group 47"/>
          <p:cNvGrpSpPr/>
          <p:nvPr/>
        </p:nvGrpSpPr>
        <p:grpSpPr>
          <a:xfrm>
            <a:off x="2782589" y="4543239"/>
            <a:ext cx="2591754" cy="429584"/>
            <a:chOff x="0" y="-28575"/>
            <a:chExt cx="3455672" cy="572778"/>
          </a:xfrm>
        </p:grpSpPr>
        <p:sp>
          <p:nvSpPr>
            <p:cNvPr id="48" name="TextBox 48"/>
            <p:cNvSpPr txBox="1"/>
            <p:nvPr/>
          </p:nvSpPr>
          <p:spPr>
            <a:xfrm>
              <a:off x="0" y="260951"/>
              <a:ext cx="3406806" cy="283252"/>
            </a:xfrm>
            <a:prstGeom prst="rect">
              <a:avLst/>
            </a:prstGeom>
          </p:spPr>
          <p:txBody>
            <a:bodyPr lIns="0" tIns="0" rIns="0" bIns="0" rtlCol="0" anchor="t">
              <a:spAutoFit/>
            </a:bodyPr>
            <a:lstStyle/>
            <a:p>
              <a:pPr algn="ctr">
                <a:lnSpc>
                  <a:spcPts val="1791"/>
                </a:lnSpc>
                <a:spcBef>
                  <a:spcPct val="0"/>
                </a:spcBef>
              </a:pPr>
              <a:r>
                <a:rPr lang="en-US" sz="1280" spc="149">
                  <a:solidFill>
                    <a:srgbClr val="00385C"/>
                  </a:solidFill>
                  <a:latin typeface="Lato"/>
                  <a:ea typeface="Lato"/>
                  <a:cs typeface="Lato"/>
                  <a:sym typeface="Lato"/>
                </a:rPr>
                <a:t>CSA</a:t>
              </a:r>
            </a:p>
          </p:txBody>
        </p:sp>
        <p:sp>
          <p:nvSpPr>
            <p:cNvPr id="49" name="TextBox 49"/>
            <p:cNvSpPr txBox="1"/>
            <p:nvPr/>
          </p:nvSpPr>
          <p:spPr>
            <a:xfrm>
              <a:off x="0" y="-28575"/>
              <a:ext cx="3455672" cy="327610"/>
            </a:xfrm>
            <a:prstGeom prst="rect">
              <a:avLst/>
            </a:prstGeom>
          </p:spPr>
          <p:txBody>
            <a:bodyPr lIns="0" tIns="0" rIns="0" bIns="0" rtlCol="0" anchor="t">
              <a:spAutoFit/>
            </a:bodyPr>
            <a:lstStyle/>
            <a:p>
              <a:pPr algn="ctr">
                <a:lnSpc>
                  <a:spcPts val="2037"/>
                </a:lnSpc>
                <a:spcBef>
                  <a:spcPct val="0"/>
                </a:spcBef>
              </a:pPr>
              <a:r>
                <a:rPr lang="en-US" sz="1455" b="1" dirty="0">
                  <a:solidFill>
                    <a:srgbClr val="00385C"/>
                  </a:solidFill>
                  <a:latin typeface="Montserrat Semi-Bold"/>
                  <a:ea typeface="Montserrat Semi-Bold"/>
                  <a:cs typeface="Montserrat Semi-Bold"/>
                  <a:sym typeface="Montserrat Semi-Bold"/>
                </a:rPr>
                <a:t>Ana </a:t>
              </a:r>
              <a:r>
                <a:rPr lang="en-US" sz="1455" b="1" dirty="0" err="1">
                  <a:solidFill>
                    <a:srgbClr val="00385C"/>
                  </a:solidFill>
                  <a:latin typeface="Montserrat Semi-Bold"/>
                  <a:ea typeface="Montserrat Semi-Bold"/>
                  <a:cs typeface="Montserrat Semi-Bold"/>
                  <a:sym typeface="Montserrat Semi-Bold"/>
                </a:rPr>
                <a:t>RitaRelógio</a:t>
              </a:r>
              <a:endParaRPr lang="en-US" sz="1455" b="1" dirty="0">
                <a:solidFill>
                  <a:srgbClr val="00385C"/>
                </a:solidFill>
                <a:latin typeface="Montserrat Semi-Bold"/>
                <a:ea typeface="Montserrat Semi-Bold"/>
                <a:cs typeface="Montserrat Semi-Bold"/>
                <a:sym typeface="Montserrat Semi-Bold"/>
              </a:endParaRPr>
            </a:p>
          </p:txBody>
        </p:sp>
      </p:grpSp>
      <p:grpSp>
        <p:nvGrpSpPr>
          <p:cNvPr id="50" name="Group 50"/>
          <p:cNvGrpSpPr/>
          <p:nvPr/>
        </p:nvGrpSpPr>
        <p:grpSpPr>
          <a:xfrm>
            <a:off x="4712697" y="4564670"/>
            <a:ext cx="2591754" cy="408153"/>
            <a:chOff x="0" y="0"/>
            <a:chExt cx="3455672" cy="544203"/>
          </a:xfrm>
        </p:grpSpPr>
        <p:sp>
          <p:nvSpPr>
            <p:cNvPr id="51" name="TextBox 51"/>
            <p:cNvSpPr txBox="1"/>
            <p:nvPr/>
          </p:nvSpPr>
          <p:spPr>
            <a:xfrm>
              <a:off x="0" y="260951"/>
              <a:ext cx="3406806" cy="283252"/>
            </a:xfrm>
            <a:prstGeom prst="rect">
              <a:avLst/>
            </a:prstGeom>
          </p:spPr>
          <p:txBody>
            <a:bodyPr lIns="0" tIns="0" rIns="0" bIns="0" rtlCol="0" anchor="t">
              <a:spAutoFit/>
            </a:bodyPr>
            <a:lstStyle/>
            <a:p>
              <a:pPr algn="ctr">
                <a:lnSpc>
                  <a:spcPts val="1791"/>
                </a:lnSpc>
                <a:spcBef>
                  <a:spcPct val="0"/>
                </a:spcBef>
              </a:pPr>
              <a:r>
                <a:rPr lang="en-US" sz="1280" spc="149">
                  <a:solidFill>
                    <a:srgbClr val="00385C"/>
                  </a:solidFill>
                  <a:latin typeface="Lato"/>
                  <a:ea typeface="Lato"/>
                  <a:cs typeface="Lato"/>
                  <a:sym typeface="Lato"/>
                </a:rPr>
                <a:t>GORUP LAW</a:t>
              </a:r>
            </a:p>
          </p:txBody>
        </p:sp>
        <p:sp>
          <p:nvSpPr>
            <p:cNvPr id="52" name="TextBox 52"/>
            <p:cNvSpPr txBox="1"/>
            <p:nvPr/>
          </p:nvSpPr>
          <p:spPr>
            <a:xfrm>
              <a:off x="0" y="-28575"/>
              <a:ext cx="3455672" cy="318101"/>
            </a:xfrm>
            <a:prstGeom prst="rect">
              <a:avLst/>
            </a:prstGeom>
          </p:spPr>
          <p:txBody>
            <a:bodyPr lIns="0" tIns="0" rIns="0" bIns="0" rtlCol="0" anchor="t">
              <a:spAutoFit/>
            </a:bodyPr>
            <a:lstStyle/>
            <a:p>
              <a:pPr algn="ctr">
                <a:lnSpc>
                  <a:spcPts val="2037"/>
                </a:lnSpc>
                <a:spcBef>
                  <a:spcPct val="0"/>
                </a:spcBef>
              </a:pPr>
              <a:r>
                <a:rPr lang="en-US" sz="1455" b="1" dirty="0">
                  <a:solidFill>
                    <a:srgbClr val="00385C"/>
                  </a:solidFill>
                  <a:latin typeface="Montserrat Semi-Bold"/>
                  <a:ea typeface="Montserrat Semi-Bold"/>
                  <a:cs typeface="Montserrat Semi-Bold"/>
                  <a:sym typeface="Montserrat Semi-Bold"/>
                </a:rPr>
                <a:t>Vesna </a:t>
              </a:r>
              <a:r>
                <a:rPr lang="en-US" sz="1455" b="1" dirty="0" err="1">
                  <a:solidFill>
                    <a:srgbClr val="00385C"/>
                  </a:solidFill>
                  <a:latin typeface="Montserrat Semi-Bold"/>
                  <a:ea typeface="Montserrat Semi-Bold"/>
                  <a:cs typeface="Montserrat Semi-Bold"/>
                  <a:sym typeface="Montserrat Semi-Bold"/>
                </a:rPr>
                <a:t>Gorjup</a:t>
              </a:r>
              <a:endParaRPr lang="en-US" sz="1455" b="1" dirty="0">
                <a:solidFill>
                  <a:srgbClr val="00385C"/>
                </a:solidFill>
                <a:latin typeface="Montserrat Semi-Bold"/>
                <a:ea typeface="Montserrat Semi-Bold"/>
                <a:cs typeface="Montserrat Semi-Bold"/>
                <a:sym typeface="Montserrat Semi-Bold"/>
              </a:endParaRPr>
            </a:p>
          </p:txBody>
        </p:sp>
      </p:grpSp>
      <p:grpSp>
        <p:nvGrpSpPr>
          <p:cNvPr id="53" name="Group 53"/>
          <p:cNvGrpSpPr/>
          <p:nvPr/>
        </p:nvGrpSpPr>
        <p:grpSpPr>
          <a:xfrm>
            <a:off x="6642806" y="4564670"/>
            <a:ext cx="2591754" cy="408153"/>
            <a:chOff x="0" y="0"/>
            <a:chExt cx="3455672" cy="544203"/>
          </a:xfrm>
        </p:grpSpPr>
        <p:sp>
          <p:nvSpPr>
            <p:cNvPr id="54" name="TextBox 54"/>
            <p:cNvSpPr txBox="1"/>
            <p:nvPr/>
          </p:nvSpPr>
          <p:spPr>
            <a:xfrm>
              <a:off x="0" y="260951"/>
              <a:ext cx="3406806" cy="283252"/>
            </a:xfrm>
            <a:prstGeom prst="rect">
              <a:avLst/>
            </a:prstGeom>
          </p:spPr>
          <p:txBody>
            <a:bodyPr lIns="0" tIns="0" rIns="0" bIns="0" rtlCol="0" anchor="t">
              <a:spAutoFit/>
            </a:bodyPr>
            <a:lstStyle/>
            <a:p>
              <a:pPr algn="ctr">
                <a:lnSpc>
                  <a:spcPts val="1791"/>
                </a:lnSpc>
                <a:spcBef>
                  <a:spcPct val="0"/>
                </a:spcBef>
              </a:pPr>
              <a:r>
                <a:rPr lang="en-US" sz="1280" spc="149">
                  <a:solidFill>
                    <a:srgbClr val="00385C"/>
                  </a:solidFill>
                  <a:latin typeface="Lato"/>
                  <a:ea typeface="Lato"/>
                  <a:cs typeface="Lato"/>
                  <a:sym typeface="Lato"/>
                </a:rPr>
                <a:t>IRWIN MITCHELL</a:t>
              </a:r>
            </a:p>
          </p:txBody>
        </p:sp>
        <p:sp>
          <p:nvSpPr>
            <p:cNvPr id="55" name="TextBox 55"/>
            <p:cNvSpPr txBox="1"/>
            <p:nvPr/>
          </p:nvSpPr>
          <p:spPr>
            <a:xfrm>
              <a:off x="0" y="-28575"/>
              <a:ext cx="3455672" cy="318101"/>
            </a:xfrm>
            <a:prstGeom prst="rect">
              <a:avLst/>
            </a:prstGeom>
          </p:spPr>
          <p:txBody>
            <a:bodyPr lIns="0" tIns="0" rIns="0" bIns="0" rtlCol="0" anchor="t">
              <a:spAutoFit/>
            </a:bodyPr>
            <a:lstStyle/>
            <a:p>
              <a:pPr algn="ctr">
                <a:lnSpc>
                  <a:spcPts val="2037"/>
                </a:lnSpc>
                <a:spcBef>
                  <a:spcPct val="0"/>
                </a:spcBef>
              </a:pPr>
              <a:r>
                <a:rPr lang="en-US" sz="1455" b="1">
                  <a:solidFill>
                    <a:srgbClr val="00385C"/>
                  </a:solidFill>
                  <a:latin typeface="Montserrat Semi-Bold"/>
                  <a:ea typeface="Montserrat Semi-Bold"/>
                  <a:cs typeface="Montserrat Semi-Bold"/>
                  <a:sym typeface="Montserrat Semi-Bold"/>
                </a:rPr>
                <a:t>Bryan Bletso</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5793278" cy="7315200"/>
          </a:xfrm>
          <a:custGeom>
            <a:avLst/>
            <a:gdLst/>
            <a:ahLst/>
            <a:cxnLst/>
            <a:rect l="l" t="t" r="r" b="b"/>
            <a:pathLst>
              <a:path w="5793278" h="7315200">
                <a:moveTo>
                  <a:pt x="5793278" y="0"/>
                </a:moveTo>
                <a:lnTo>
                  <a:pt x="0" y="0"/>
                </a:lnTo>
                <a:lnTo>
                  <a:pt x="0" y="7315200"/>
                </a:lnTo>
                <a:lnTo>
                  <a:pt x="5793278" y="7315200"/>
                </a:lnTo>
                <a:lnTo>
                  <a:pt x="5793278" y="0"/>
                </a:lnTo>
                <a:close/>
              </a:path>
            </a:pathLst>
          </a:custGeom>
          <a:blipFill>
            <a:blip r:embed="rId2"/>
            <a:stretch>
              <a:fillRect l="-18988" r="-70535"/>
            </a:stretch>
          </a:blipFill>
        </p:spPr>
        <p:txBody>
          <a:bodyPr/>
          <a:lstStyle/>
          <a:p>
            <a:endParaRPr lang="en-GB"/>
          </a:p>
        </p:txBody>
      </p:sp>
      <p:sp>
        <p:nvSpPr>
          <p:cNvPr id="3" name="AutoShape 3"/>
          <p:cNvSpPr/>
          <p:nvPr/>
        </p:nvSpPr>
        <p:spPr>
          <a:xfrm>
            <a:off x="5793278" y="0"/>
            <a:ext cx="3960322" cy="7315200"/>
          </a:xfrm>
          <a:prstGeom prst="rect">
            <a:avLst/>
          </a:prstGeom>
          <a:solidFill>
            <a:srgbClr val="00385C"/>
          </a:solidFill>
        </p:spPr>
        <p:txBody>
          <a:bodyPr/>
          <a:lstStyle/>
          <a:p>
            <a:endParaRPr lang="en-GB"/>
          </a:p>
        </p:txBody>
      </p:sp>
      <p:sp>
        <p:nvSpPr>
          <p:cNvPr id="4" name="AutoShape 4"/>
          <p:cNvSpPr/>
          <p:nvPr/>
        </p:nvSpPr>
        <p:spPr>
          <a:xfrm>
            <a:off x="3698240" y="1463040"/>
            <a:ext cx="5506720" cy="4389120"/>
          </a:xfrm>
          <a:prstGeom prst="rect">
            <a:avLst/>
          </a:prstGeom>
          <a:solidFill>
            <a:srgbClr val="FFFFFF"/>
          </a:solidFill>
        </p:spPr>
        <p:txBody>
          <a:bodyPr/>
          <a:lstStyle/>
          <a:p>
            <a:endParaRPr lang="en-GB"/>
          </a:p>
        </p:txBody>
      </p:sp>
      <p:sp>
        <p:nvSpPr>
          <p:cNvPr id="5" name="AutoShape 5"/>
          <p:cNvSpPr/>
          <p:nvPr/>
        </p:nvSpPr>
        <p:spPr>
          <a:xfrm>
            <a:off x="4187006" y="2797886"/>
            <a:ext cx="991280" cy="0"/>
          </a:xfrm>
          <a:prstGeom prst="line">
            <a:avLst/>
          </a:prstGeom>
          <a:ln w="38100" cap="rnd">
            <a:solidFill>
              <a:srgbClr val="F9A727"/>
            </a:solidFill>
            <a:prstDash val="solid"/>
            <a:headEnd type="none" w="sm" len="sm"/>
            <a:tailEnd type="none" w="sm" len="sm"/>
          </a:ln>
        </p:spPr>
        <p:txBody>
          <a:bodyPr/>
          <a:lstStyle/>
          <a:p>
            <a:endParaRPr lang="en-GB"/>
          </a:p>
        </p:txBody>
      </p:sp>
      <p:sp>
        <p:nvSpPr>
          <p:cNvPr id="6" name="Freeform 6"/>
          <p:cNvSpPr/>
          <p:nvPr/>
        </p:nvSpPr>
        <p:spPr>
          <a:xfrm>
            <a:off x="8522099" y="1163828"/>
            <a:ext cx="942289" cy="1097280"/>
          </a:xfrm>
          <a:custGeom>
            <a:avLst/>
            <a:gdLst/>
            <a:ahLst/>
            <a:cxnLst/>
            <a:rect l="l" t="t" r="r" b="b"/>
            <a:pathLst>
              <a:path w="942289" h="1097280">
                <a:moveTo>
                  <a:pt x="0" y="0"/>
                </a:moveTo>
                <a:lnTo>
                  <a:pt x="942289" y="0"/>
                </a:lnTo>
                <a:lnTo>
                  <a:pt x="942289"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4114394" y="3524788"/>
            <a:ext cx="537069" cy="473753"/>
            <a:chOff x="0" y="0"/>
            <a:chExt cx="716092" cy="631670"/>
          </a:xfrm>
        </p:grpSpPr>
        <p:grpSp>
          <p:nvGrpSpPr>
            <p:cNvPr id="8" name="Group 8"/>
            <p:cNvGrpSpPr/>
            <p:nvPr/>
          </p:nvGrpSpPr>
          <p:grpSpPr>
            <a:xfrm>
              <a:off x="0" y="0"/>
              <a:ext cx="716092" cy="631670"/>
              <a:chOff x="0" y="0"/>
              <a:chExt cx="6350000" cy="5601380"/>
            </a:xfrm>
          </p:grpSpPr>
          <p:sp>
            <p:nvSpPr>
              <p:cNvPr id="9" name="Freeform 9"/>
              <p:cNvSpPr/>
              <p:nvPr/>
            </p:nvSpPr>
            <p:spPr>
              <a:xfrm>
                <a:off x="0" y="0"/>
                <a:ext cx="6350000" cy="5601380"/>
              </a:xfrm>
              <a:custGeom>
                <a:avLst/>
                <a:gdLst/>
                <a:ahLst/>
                <a:cxnLst/>
                <a:rect l="l" t="t" r="r" b="b"/>
                <a:pathLst>
                  <a:path w="6350000" h="5601380">
                    <a:moveTo>
                      <a:pt x="3175000" y="0"/>
                    </a:moveTo>
                    <a:cubicBezTo>
                      <a:pt x="1421496" y="0"/>
                      <a:pt x="0" y="1253912"/>
                      <a:pt x="0" y="2800690"/>
                    </a:cubicBezTo>
                    <a:cubicBezTo>
                      <a:pt x="0" y="4347468"/>
                      <a:pt x="1421496" y="5601380"/>
                      <a:pt x="3175000" y="5601380"/>
                    </a:cubicBezTo>
                    <a:cubicBezTo>
                      <a:pt x="4928504" y="5601380"/>
                      <a:pt x="6350000" y="4347468"/>
                      <a:pt x="6350000" y="2800690"/>
                    </a:cubicBezTo>
                    <a:cubicBezTo>
                      <a:pt x="6350000" y="1253912"/>
                      <a:pt x="4928504" y="0"/>
                      <a:pt x="3175000" y="0"/>
                    </a:cubicBezTo>
                    <a:close/>
                  </a:path>
                </a:pathLst>
              </a:custGeom>
              <a:solidFill>
                <a:srgbClr val="F9A727"/>
              </a:solidFill>
            </p:spPr>
            <p:txBody>
              <a:bodyPr/>
              <a:lstStyle/>
              <a:p>
                <a:endParaRPr lang="en-GB"/>
              </a:p>
            </p:txBody>
          </p:sp>
        </p:grpSp>
        <p:sp>
          <p:nvSpPr>
            <p:cNvPr id="10" name="Freeform 10"/>
            <p:cNvSpPr/>
            <p:nvPr/>
          </p:nvSpPr>
          <p:spPr>
            <a:xfrm>
              <a:off x="141238" y="88573"/>
              <a:ext cx="454525" cy="454525"/>
            </a:xfrm>
            <a:custGeom>
              <a:avLst/>
              <a:gdLst/>
              <a:ahLst/>
              <a:cxnLst/>
              <a:rect l="l" t="t" r="r" b="b"/>
              <a:pathLst>
                <a:path w="454525" h="454525">
                  <a:moveTo>
                    <a:pt x="0" y="0"/>
                  </a:moveTo>
                  <a:lnTo>
                    <a:pt x="454525" y="0"/>
                  </a:lnTo>
                  <a:lnTo>
                    <a:pt x="454525" y="454524"/>
                  </a:lnTo>
                  <a:lnTo>
                    <a:pt x="0" y="454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11" name="TextBox 11"/>
          <p:cNvSpPr txBox="1"/>
          <p:nvPr/>
        </p:nvSpPr>
        <p:spPr>
          <a:xfrm>
            <a:off x="4724075" y="4363802"/>
            <a:ext cx="3992119" cy="264045"/>
          </a:xfrm>
          <a:prstGeom prst="rect">
            <a:avLst/>
          </a:prstGeom>
        </p:spPr>
        <p:txBody>
          <a:bodyPr lIns="0" tIns="0" rIns="0" bIns="0" rtlCol="0" anchor="t">
            <a:spAutoFit/>
          </a:bodyPr>
          <a:lstStyle/>
          <a:p>
            <a:pPr algn="l">
              <a:lnSpc>
                <a:spcPts val="2106"/>
              </a:lnSpc>
            </a:pPr>
            <a:r>
              <a:rPr lang="en-US" sz="1504" spc="75">
                <a:solidFill>
                  <a:srgbClr val="00385C"/>
                </a:solidFill>
                <a:latin typeface="Lato"/>
                <a:ea typeface="Lato"/>
                <a:cs typeface="Lato"/>
                <a:sym typeface="Lato"/>
              </a:rPr>
              <a:t>info@avrioadvocati.com</a:t>
            </a:r>
          </a:p>
        </p:txBody>
      </p:sp>
      <p:sp>
        <p:nvSpPr>
          <p:cNvPr id="12" name="TextBox 12"/>
          <p:cNvSpPr txBox="1"/>
          <p:nvPr/>
        </p:nvSpPr>
        <p:spPr>
          <a:xfrm>
            <a:off x="4724075" y="4933015"/>
            <a:ext cx="3992119" cy="264045"/>
          </a:xfrm>
          <a:prstGeom prst="rect">
            <a:avLst/>
          </a:prstGeom>
        </p:spPr>
        <p:txBody>
          <a:bodyPr lIns="0" tIns="0" rIns="0" bIns="0" rtlCol="0" anchor="t">
            <a:spAutoFit/>
          </a:bodyPr>
          <a:lstStyle/>
          <a:p>
            <a:pPr algn="l">
              <a:lnSpc>
                <a:spcPts val="2106"/>
              </a:lnSpc>
            </a:pPr>
            <a:r>
              <a:rPr lang="en-US" sz="1504" spc="75">
                <a:solidFill>
                  <a:srgbClr val="00385C"/>
                </a:solidFill>
                <a:latin typeface="Lato"/>
                <a:ea typeface="Lato"/>
                <a:cs typeface="Lato"/>
                <a:sym typeface="Lato"/>
              </a:rPr>
              <a:t>www.avrioadvocati.com</a:t>
            </a:r>
          </a:p>
        </p:txBody>
      </p:sp>
      <p:sp>
        <p:nvSpPr>
          <p:cNvPr id="13" name="TextBox 13"/>
          <p:cNvSpPr txBox="1"/>
          <p:nvPr/>
        </p:nvSpPr>
        <p:spPr>
          <a:xfrm>
            <a:off x="4187006" y="1975273"/>
            <a:ext cx="3696658" cy="609769"/>
          </a:xfrm>
          <a:prstGeom prst="rect">
            <a:avLst/>
          </a:prstGeom>
        </p:spPr>
        <p:txBody>
          <a:bodyPr lIns="0" tIns="0" rIns="0" bIns="0" rtlCol="0" anchor="t">
            <a:spAutoFit/>
          </a:bodyPr>
          <a:lstStyle/>
          <a:p>
            <a:pPr algn="l">
              <a:lnSpc>
                <a:spcPts val="4778"/>
              </a:lnSpc>
            </a:pPr>
            <a:r>
              <a:rPr lang="en-US" sz="4266" b="1">
                <a:solidFill>
                  <a:srgbClr val="00385C"/>
                </a:solidFill>
                <a:latin typeface="Montserrat Semi-Bold"/>
                <a:ea typeface="Montserrat Semi-Bold"/>
                <a:cs typeface="Montserrat Semi-Bold"/>
                <a:sym typeface="Montserrat Semi-Bold"/>
              </a:rPr>
              <a:t>Contact Us</a:t>
            </a:r>
          </a:p>
        </p:txBody>
      </p:sp>
      <p:grpSp>
        <p:nvGrpSpPr>
          <p:cNvPr id="14" name="Group 14"/>
          <p:cNvGrpSpPr/>
          <p:nvPr/>
        </p:nvGrpSpPr>
        <p:grpSpPr>
          <a:xfrm>
            <a:off x="4096759" y="4312866"/>
            <a:ext cx="537069" cy="473753"/>
            <a:chOff x="0" y="0"/>
            <a:chExt cx="6350000" cy="5601380"/>
          </a:xfrm>
        </p:grpSpPr>
        <p:sp>
          <p:nvSpPr>
            <p:cNvPr id="15" name="Freeform 15"/>
            <p:cNvSpPr/>
            <p:nvPr/>
          </p:nvSpPr>
          <p:spPr>
            <a:xfrm>
              <a:off x="0" y="0"/>
              <a:ext cx="6350000" cy="5601380"/>
            </a:xfrm>
            <a:custGeom>
              <a:avLst/>
              <a:gdLst/>
              <a:ahLst/>
              <a:cxnLst/>
              <a:rect l="l" t="t" r="r" b="b"/>
              <a:pathLst>
                <a:path w="6350000" h="5601380">
                  <a:moveTo>
                    <a:pt x="3175000" y="0"/>
                  </a:moveTo>
                  <a:cubicBezTo>
                    <a:pt x="1421496" y="0"/>
                    <a:pt x="0" y="1253912"/>
                    <a:pt x="0" y="2800690"/>
                  </a:cubicBezTo>
                  <a:cubicBezTo>
                    <a:pt x="0" y="4347468"/>
                    <a:pt x="1421496" y="5601380"/>
                    <a:pt x="3175000" y="5601380"/>
                  </a:cubicBezTo>
                  <a:cubicBezTo>
                    <a:pt x="4928504" y="5601380"/>
                    <a:pt x="6350000" y="4347468"/>
                    <a:pt x="6350000" y="2800690"/>
                  </a:cubicBezTo>
                  <a:cubicBezTo>
                    <a:pt x="6350000" y="1253912"/>
                    <a:pt x="4928504" y="0"/>
                    <a:pt x="3175000" y="0"/>
                  </a:cubicBezTo>
                  <a:close/>
                </a:path>
              </a:pathLst>
            </a:custGeom>
            <a:solidFill>
              <a:srgbClr val="F9A727"/>
            </a:solidFill>
          </p:spPr>
          <p:txBody>
            <a:bodyPr/>
            <a:lstStyle/>
            <a:p>
              <a:endParaRPr lang="en-GB"/>
            </a:p>
          </p:txBody>
        </p:sp>
      </p:grpSp>
      <p:sp>
        <p:nvSpPr>
          <p:cNvPr id="16" name="Freeform 16"/>
          <p:cNvSpPr/>
          <p:nvPr/>
        </p:nvSpPr>
        <p:spPr>
          <a:xfrm>
            <a:off x="4256283" y="4447060"/>
            <a:ext cx="253291" cy="180786"/>
          </a:xfrm>
          <a:custGeom>
            <a:avLst/>
            <a:gdLst/>
            <a:ahLst/>
            <a:cxnLst/>
            <a:rect l="l" t="t" r="r" b="b"/>
            <a:pathLst>
              <a:path w="253291" h="180786">
                <a:moveTo>
                  <a:pt x="0" y="0"/>
                </a:moveTo>
                <a:lnTo>
                  <a:pt x="253291" y="0"/>
                </a:lnTo>
                <a:lnTo>
                  <a:pt x="253291" y="180787"/>
                </a:lnTo>
                <a:lnTo>
                  <a:pt x="0" y="180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7" name="Group 17"/>
          <p:cNvGrpSpPr/>
          <p:nvPr/>
        </p:nvGrpSpPr>
        <p:grpSpPr>
          <a:xfrm>
            <a:off x="4114394" y="4943976"/>
            <a:ext cx="537069" cy="473753"/>
            <a:chOff x="0" y="0"/>
            <a:chExt cx="6350000" cy="5601380"/>
          </a:xfrm>
        </p:grpSpPr>
        <p:sp>
          <p:nvSpPr>
            <p:cNvPr id="18" name="Freeform 18"/>
            <p:cNvSpPr/>
            <p:nvPr/>
          </p:nvSpPr>
          <p:spPr>
            <a:xfrm>
              <a:off x="0" y="0"/>
              <a:ext cx="6350000" cy="5601380"/>
            </a:xfrm>
            <a:custGeom>
              <a:avLst/>
              <a:gdLst/>
              <a:ahLst/>
              <a:cxnLst/>
              <a:rect l="l" t="t" r="r" b="b"/>
              <a:pathLst>
                <a:path w="6350000" h="5601380">
                  <a:moveTo>
                    <a:pt x="3175000" y="0"/>
                  </a:moveTo>
                  <a:cubicBezTo>
                    <a:pt x="1421496" y="0"/>
                    <a:pt x="0" y="1253912"/>
                    <a:pt x="0" y="2800690"/>
                  </a:cubicBezTo>
                  <a:cubicBezTo>
                    <a:pt x="0" y="4347468"/>
                    <a:pt x="1421496" y="5601380"/>
                    <a:pt x="3175000" y="5601380"/>
                  </a:cubicBezTo>
                  <a:cubicBezTo>
                    <a:pt x="4928504" y="5601380"/>
                    <a:pt x="6350000" y="4347468"/>
                    <a:pt x="6350000" y="2800690"/>
                  </a:cubicBezTo>
                  <a:cubicBezTo>
                    <a:pt x="6350000" y="1253912"/>
                    <a:pt x="4928504" y="0"/>
                    <a:pt x="3175000" y="0"/>
                  </a:cubicBezTo>
                  <a:close/>
                </a:path>
              </a:pathLst>
            </a:custGeom>
            <a:solidFill>
              <a:srgbClr val="F9A727"/>
            </a:solidFill>
          </p:spPr>
          <p:txBody>
            <a:bodyPr/>
            <a:lstStyle/>
            <a:p>
              <a:endParaRPr lang="en-GB"/>
            </a:p>
          </p:txBody>
        </p:sp>
      </p:grpSp>
      <p:sp>
        <p:nvSpPr>
          <p:cNvPr id="19" name="Freeform 19"/>
          <p:cNvSpPr/>
          <p:nvPr/>
        </p:nvSpPr>
        <p:spPr>
          <a:xfrm>
            <a:off x="4187006" y="4992080"/>
            <a:ext cx="377545" cy="377545"/>
          </a:xfrm>
          <a:custGeom>
            <a:avLst/>
            <a:gdLst/>
            <a:ahLst/>
            <a:cxnLst/>
            <a:rect l="l" t="t" r="r" b="b"/>
            <a:pathLst>
              <a:path w="377545" h="377545">
                <a:moveTo>
                  <a:pt x="0" y="0"/>
                </a:moveTo>
                <a:lnTo>
                  <a:pt x="377545" y="0"/>
                </a:lnTo>
                <a:lnTo>
                  <a:pt x="377545" y="377545"/>
                </a:lnTo>
                <a:lnTo>
                  <a:pt x="0" y="3775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0" name="TextBox 20"/>
          <p:cNvSpPr txBox="1"/>
          <p:nvPr/>
        </p:nvSpPr>
        <p:spPr>
          <a:xfrm>
            <a:off x="4724075" y="3610592"/>
            <a:ext cx="3992119" cy="264045"/>
          </a:xfrm>
          <a:prstGeom prst="rect">
            <a:avLst/>
          </a:prstGeom>
        </p:spPr>
        <p:txBody>
          <a:bodyPr lIns="0" tIns="0" rIns="0" bIns="0" rtlCol="0" anchor="t">
            <a:spAutoFit/>
          </a:bodyPr>
          <a:lstStyle/>
          <a:p>
            <a:pPr algn="l">
              <a:lnSpc>
                <a:spcPts val="2106"/>
              </a:lnSpc>
            </a:pPr>
            <a:r>
              <a:rPr lang="en-US" sz="1504" spc="75">
                <a:solidFill>
                  <a:srgbClr val="00385C"/>
                </a:solidFill>
                <a:latin typeface="Lato"/>
                <a:ea typeface="Lato"/>
                <a:cs typeface="Lato"/>
                <a:sym typeface="Lato"/>
              </a:rPr>
              <a:t>@avrioadvocati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r="-12570"/>
            </a:stretch>
          </a:blipFill>
        </p:spPr>
        <p:txBody>
          <a:bodyPr/>
          <a:lstStyle/>
          <a:p>
            <a:endParaRPr lang="en-GB"/>
          </a:p>
        </p:txBody>
      </p:sp>
      <p:sp>
        <p:nvSpPr>
          <p:cNvPr id="3" name="AutoShape 3"/>
          <p:cNvSpPr/>
          <p:nvPr/>
        </p:nvSpPr>
        <p:spPr>
          <a:xfrm>
            <a:off x="548640" y="1463040"/>
            <a:ext cx="8656320" cy="4389120"/>
          </a:xfrm>
          <a:prstGeom prst="rect">
            <a:avLst/>
          </a:prstGeom>
          <a:solidFill>
            <a:srgbClr val="00385C">
              <a:alpha val="80000"/>
            </a:srgbClr>
          </a:solidFill>
        </p:spPr>
        <p:txBody>
          <a:bodyPr/>
          <a:lstStyle/>
          <a:p>
            <a:endParaRPr lang="en-GB"/>
          </a:p>
        </p:txBody>
      </p:sp>
      <p:sp>
        <p:nvSpPr>
          <p:cNvPr id="4" name="AutoShape 4"/>
          <p:cNvSpPr/>
          <p:nvPr/>
        </p:nvSpPr>
        <p:spPr>
          <a:xfrm>
            <a:off x="3800443" y="4274715"/>
            <a:ext cx="2152715" cy="0"/>
          </a:xfrm>
          <a:prstGeom prst="line">
            <a:avLst/>
          </a:prstGeom>
          <a:ln w="457200" cap="rnd">
            <a:solidFill>
              <a:srgbClr val="F9A727"/>
            </a:solidFill>
            <a:prstDash val="solid"/>
            <a:headEnd type="none" w="sm" len="sm"/>
            <a:tailEnd type="none" w="sm" len="sm"/>
          </a:ln>
        </p:spPr>
        <p:txBody>
          <a:bodyPr/>
          <a:lstStyle/>
          <a:p>
            <a:endParaRPr lang="en-GB"/>
          </a:p>
        </p:txBody>
      </p:sp>
      <p:sp>
        <p:nvSpPr>
          <p:cNvPr id="5" name="TextBox 5"/>
          <p:cNvSpPr txBox="1"/>
          <p:nvPr/>
        </p:nvSpPr>
        <p:spPr>
          <a:xfrm>
            <a:off x="3976931" y="4133698"/>
            <a:ext cx="1799737" cy="282033"/>
          </a:xfrm>
          <a:prstGeom prst="rect">
            <a:avLst/>
          </a:prstGeom>
        </p:spPr>
        <p:txBody>
          <a:bodyPr lIns="0" tIns="0" rIns="0" bIns="0" rtlCol="0" anchor="t">
            <a:spAutoFit/>
          </a:bodyPr>
          <a:lstStyle/>
          <a:p>
            <a:pPr algn="ctr">
              <a:lnSpc>
                <a:spcPts val="2329"/>
              </a:lnSpc>
              <a:spcBef>
                <a:spcPct val="0"/>
              </a:spcBef>
            </a:pPr>
            <a:r>
              <a:rPr lang="en-US" sz="1663" b="1" dirty="0">
                <a:solidFill>
                  <a:srgbClr val="000000"/>
                </a:solidFill>
                <a:latin typeface="Montserrat Semi-Bold"/>
                <a:ea typeface="Montserrat Semi-Bold"/>
                <a:cs typeface="Montserrat Semi-Bold"/>
                <a:sym typeface="Montserrat Semi-Bold"/>
              </a:rPr>
              <a:t>12/02/2025</a:t>
            </a:r>
          </a:p>
        </p:txBody>
      </p:sp>
      <p:sp>
        <p:nvSpPr>
          <p:cNvPr id="6" name="Freeform 6"/>
          <p:cNvSpPr/>
          <p:nvPr/>
        </p:nvSpPr>
        <p:spPr>
          <a:xfrm>
            <a:off x="1060633" y="2191656"/>
            <a:ext cx="942289" cy="1097280"/>
          </a:xfrm>
          <a:custGeom>
            <a:avLst/>
            <a:gdLst/>
            <a:ahLst/>
            <a:cxnLst/>
            <a:rect l="l" t="t" r="r" b="b"/>
            <a:pathLst>
              <a:path w="942289" h="1097280">
                <a:moveTo>
                  <a:pt x="0" y="0"/>
                </a:moveTo>
                <a:lnTo>
                  <a:pt x="942289" y="0"/>
                </a:lnTo>
                <a:lnTo>
                  <a:pt x="942289"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1060633" y="2587896"/>
            <a:ext cx="7632335" cy="1386630"/>
          </a:xfrm>
          <a:prstGeom prst="rect">
            <a:avLst/>
          </a:prstGeom>
        </p:spPr>
        <p:txBody>
          <a:bodyPr lIns="0" tIns="0" rIns="0" bIns="0" rtlCol="0" anchor="t">
            <a:spAutoFit/>
          </a:bodyPr>
          <a:lstStyle/>
          <a:p>
            <a:pPr algn="ctr">
              <a:lnSpc>
                <a:spcPts val="11375"/>
              </a:lnSpc>
              <a:spcBef>
                <a:spcPct val="0"/>
              </a:spcBef>
            </a:pPr>
            <a:r>
              <a:rPr lang="en-US" sz="8125" b="1" dirty="0">
                <a:solidFill>
                  <a:srgbClr val="FFFFFF"/>
                </a:solidFill>
                <a:latin typeface="Montserrat Semi-Bold"/>
                <a:ea typeface="Montserrat Semi-Bold"/>
                <a:cs typeface="Montserrat Semi-Bold"/>
                <a:sym typeface="Montserrat Semi-Bold"/>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6CB31-AABD-270F-2C6E-A7CEC54FC243}"/>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E2CAA12D-7AD5-3DF0-50B5-32DBBFF8B706}"/>
              </a:ext>
            </a:extLst>
          </p:cNvPr>
          <p:cNvSpPr txBox="1"/>
          <p:nvPr/>
        </p:nvSpPr>
        <p:spPr>
          <a:xfrm>
            <a:off x="1376106" y="2409825"/>
            <a:ext cx="6599284" cy="2495550"/>
          </a:xfrm>
          <a:prstGeom prst="rect">
            <a:avLst/>
          </a:prstGeom>
        </p:spPr>
        <p:txBody>
          <a:bodyPr lIns="0" tIns="0" rIns="0" bIns="0" rtlCol="0" anchor="t">
            <a:spAutoFit/>
          </a:bodyPr>
          <a:lstStyle/>
          <a:p>
            <a:pPr algn="just">
              <a:lnSpc>
                <a:spcPts val="9877"/>
              </a:lnSpc>
            </a:pPr>
            <a:r>
              <a:rPr lang="en-US" sz="8231" b="1">
                <a:solidFill>
                  <a:srgbClr val="FFFFFF"/>
                </a:solidFill>
                <a:latin typeface="Montserrat Semi-Bold"/>
                <a:ea typeface="Montserrat Semi-Bold"/>
                <a:cs typeface="Montserrat Semi-Bold"/>
                <a:sym typeface="Montserrat Semi-Bold"/>
              </a:rPr>
              <a:t>AVRIO ADVOCATI</a:t>
            </a:r>
          </a:p>
        </p:txBody>
      </p:sp>
      <p:sp>
        <p:nvSpPr>
          <p:cNvPr id="8" name="TextBox 8">
            <a:extLst>
              <a:ext uri="{FF2B5EF4-FFF2-40B4-BE49-F238E27FC236}">
                <a16:creationId xmlns:a16="http://schemas.microsoft.com/office/drawing/2014/main" id="{1AE6D99F-7349-8063-033D-EE581E9B8268}"/>
              </a:ext>
            </a:extLst>
          </p:cNvPr>
          <p:cNvSpPr txBox="1"/>
          <p:nvPr/>
        </p:nvSpPr>
        <p:spPr>
          <a:xfrm>
            <a:off x="1050470" y="4909587"/>
            <a:ext cx="7652661" cy="226962"/>
          </a:xfrm>
          <a:prstGeom prst="rect">
            <a:avLst/>
          </a:prstGeom>
        </p:spPr>
        <p:txBody>
          <a:bodyPr lIns="0" tIns="0" rIns="0" bIns="0" rtlCol="0" anchor="t">
            <a:spAutoFit/>
          </a:bodyPr>
          <a:lstStyle/>
          <a:p>
            <a:pPr algn="ctr">
              <a:lnSpc>
                <a:spcPts val="1874"/>
              </a:lnSpc>
              <a:spcBef>
                <a:spcPct val="0"/>
              </a:spcBef>
            </a:pPr>
            <a:r>
              <a:rPr lang="en-US" sz="1338" spc="156">
                <a:solidFill>
                  <a:srgbClr val="F9A727"/>
                </a:solidFill>
                <a:latin typeface="Lato"/>
                <a:ea typeface="Lato"/>
                <a:cs typeface="Lato"/>
                <a:sym typeface="Lato"/>
              </a:rPr>
              <a:t>AN INTERNATIONAL NETWORK OF LAW FIRMS</a:t>
            </a:r>
          </a:p>
        </p:txBody>
      </p:sp>
      <p:sp>
        <p:nvSpPr>
          <p:cNvPr id="9" name="TextBox 9">
            <a:extLst>
              <a:ext uri="{FF2B5EF4-FFF2-40B4-BE49-F238E27FC236}">
                <a16:creationId xmlns:a16="http://schemas.microsoft.com/office/drawing/2014/main" id="{35FD8062-1451-A50E-8172-0464A23B553C}"/>
              </a:ext>
            </a:extLst>
          </p:cNvPr>
          <p:cNvSpPr txBox="1"/>
          <p:nvPr/>
        </p:nvSpPr>
        <p:spPr>
          <a:xfrm>
            <a:off x="1597074" y="1942994"/>
            <a:ext cx="8483326" cy="542925"/>
          </a:xfrm>
          <a:prstGeom prst="rect">
            <a:avLst/>
          </a:prstGeom>
        </p:spPr>
        <p:txBody>
          <a:bodyPr lIns="0" tIns="0" rIns="0" bIns="0" rtlCol="0" anchor="t">
            <a:spAutoFit/>
          </a:bodyPr>
          <a:lstStyle/>
          <a:p>
            <a:pPr algn="l">
              <a:lnSpc>
                <a:spcPts val="4320"/>
              </a:lnSpc>
            </a:pPr>
            <a:r>
              <a:rPr lang="en-US" sz="3600" b="1">
                <a:solidFill>
                  <a:srgbClr val="FFFFFF"/>
                </a:solidFill>
                <a:latin typeface="Montserrat Semi-Bold"/>
                <a:ea typeface="Montserrat Semi-Bold"/>
                <a:cs typeface="Montserrat Semi-Bold"/>
                <a:sym typeface="Montserrat Semi-Bold"/>
              </a:rPr>
              <a:t>MEET</a:t>
            </a:r>
          </a:p>
        </p:txBody>
      </p:sp>
      <p:pic>
        <p:nvPicPr>
          <p:cNvPr id="11" name="Picture 10">
            <a:extLst>
              <a:ext uri="{FF2B5EF4-FFF2-40B4-BE49-F238E27FC236}">
                <a16:creationId xmlns:a16="http://schemas.microsoft.com/office/drawing/2014/main" id="{A84ADCB8-6855-93DE-6288-FF4E33C34C8F}"/>
              </a:ext>
            </a:extLst>
          </p:cNvPr>
          <p:cNvPicPr>
            <a:picLocks noChangeAspect="1"/>
          </p:cNvPicPr>
          <p:nvPr/>
        </p:nvPicPr>
        <p:blipFill>
          <a:blip r:embed="rId2"/>
          <a:stretch>
            <a:fillRect/>
          </a:stretch>
        </p:blipFill>
        <p:spPr>
          <a:xfrm>
            <a:off x="731520" y="712270"/>
            <a:ext cx="8327813" cy="5917130"/>
          </a:xfrm>
          <a:prstGeom prst="rect">
            <a:avLst/>
          </a:prstGeom>
        </p:spPr>
      </p:pic>
      <p:sp>
        <p:nvSpPr>
          <p:cNvPr id="12" name="TextBox 11">
            <a:extLst>
              <a:ext uri="{FF2B5EF4-FFF2-40B4-BE49-F238E27FC236}">
                <a16:creationId xmlns:a16="http://schemas.microsoft.com/office/drawing/2014/main" id="{F7F37E86-36CA-E55A-2719-F76FFBC347F3}"/>
              </a:ext>
            </a:extLst>
          </p:cNvPr>
          <p:cNvSpPr txBox="1"/>
          <p:nvPr/>
        </p:nvSpPr>
        <p:spPr>
          <a:xfrm>
            <a:off x="5181600" y="533400"/>
            <a:ext cx="4038600" cy="646331"/>
          </a:xfrm>
          <a:prstGeom prst="rect">
            <a:avLst/>
          </a:prstGeom>
          <a:noFill/>
        </p:spPr>
        <p:txBody>
          <a:bodyPr wrap="square" rtlCol="0">
            <a:spAutoFit/>
          </a:bodyPr>
          <a:lstStyle/>
          <a:p>
            <a:r>
              <a:rPr lang="en-US" dirty="0"/>
              <a:t>Option 2 – opening slide (used for warm target)</a:t>
            </a:r>
            <a:endParaRPr lang="en-GB" dirty="0"/>
          </a:p>
        </p:txBody>
      </p:sp>
    </p:spTree>
    <p:extLst>
      <p:ext uri="{BB962C8B-B14F-4D97-AF65-F5344CB8AC3E}">
        <p14:creationId xmlns:p14="http://schemas.microsoft.com/office/powerpoint/2010/main" val="2724214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11440" y="0"/>
            <a:ext cx="5160330" cy="5145989"/>
          </a:xfrm>
          <a:custGeom>
            <a:avLst/>
            <a:gdLst/>
            <a:ahLst/>
            <a:cxnLst/>
            <a:rect l="l" t="t" r="r" b="b"/>
            <a:pathLst>
              <a:path w="5160330" h="5145989">
                <a:moveTo>
                  <a:pt x="0" y="0"/>
                </a:moveTo>
                <a:lnTo>
                  <a:pt x="5160330" y="0"/>
                </a:lnTo>
                <a:lnTo>
                  <a:pt x="5160330" y="5145989"/>
                </a:lnTo>
                <a:lnTo>
                  <a:pt x="0" y="51459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483695" y="3534139"/>
            <a:ext cx="5039360" cy="3781061"/>
          </a:xfrm>
          <a:custGeom>
            <a:avLst/>
            <a:gdLst/>
            <a:ahLst/>
            <a:cxnLst/>
            <a:rect l="l" t="t" r="r" b="b"/>
            <a:pathLst>
              <a:path w="5039360" h="3781061">
                <a:moveTo>
                  <a:pt x="0" y="0"/>
                </a:moveTo>
                <a:lnTo>
                  <a:pt x="5039360" y="0"/>
                </a:lnTo>
                <a:lnTo>
                  <a:pt x="5039360" y="3781061"/>
                </a:lnTo>
                <a:lnTo>
                  <a:pt x="0" y="3781061"/>
                </a:lnTo>
                <a:lnTo>
                  <a:pt x="0" y="0"/>
                </a:lnTo>
                <a:close/>
              </a:path>
            </a:pathLst>
          </a:custGeom>
          <a:blipFill>
            <a:blip r:embed="rId4"/>
            <a:stretch>
              <a:fillRect t="-11627" r="-7258" b="-102800"/>
            </a:stretch>
          </a:blipFill>
        </p:spPr>
        <p:txBody>
          <a:bodyPr/>
          <a:lstStyle/>
          <a:p>
            <a:endParaRPr lang="en-GB"/>
          </a:p>
        </p:txBody>
      </p:sp>
      <p:sp>
        <p:nvSpPr>
          <p:cNvPr id="4" name="Freeform 4"/>
          <p:cNvSpPr/>
          <p:nvPr/>
        </p:nvSpPr>
        <p:spPr>
          <a:xfrm rot="5400000">
            <a:off x="4140295"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7540910" y="4955879"/>
            <a:ext cx="1974558" cy="380219"/>
            <a:chOff x="0" y="0"/>
            <a:chExt cx="2632744" cy="506959"/>
          </a:xfrm>
        </p:grpSpPr>
        <p:grpSp>
          <p:nvGrpSpPr>
            <p:cNvPr id="6" name="Group 6"/>
            <p:cNvGrpSpPr/>
            <p:nvPr/>
          </p:nvGrpSpPr>
          <p:grpSpPr>
            <a:xfrm>
              <a:off x="0" y="0"/>
              <a:ext cx="1064785" cy="506959"/>
              <a:chOff x="0" y="0"/>
              <a:chExt cx="13398500" cy="6379210"/>
            </a:xfrm>
          </p:grpSpPr>
          <p:sp>
            <p:nvSpPr>
              <p:cNvPr id="7" name="Freeform 7"/>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en-GB"/>
              </a:p>
            </p:txBody>
          </p:sp>
        </p:grpSp>
        <p:grpSp>
          <p:nvGrpSpPr>
            <p:cNvPr id="8" name="Group 8"/>
            <p:cNvGrpSpPr/>
            <p:nvPr/>
          </p:nvGrpSpPr>
          <p:grpSpPr>
            <a:xfrm>
              <a:off x="783979" y="0"/>
              <a:ext cx="1064785" cy="506959"/>
              <a:chOff x="0" y="0"/>
              <a:chExt cx="13398500" cy="6379210"/>
            </a:xfrm>
          </p:grpSpPr>
          <p:sp>
            <p:nvSpPr>
              <p:cNvPr id="9" name="Freeform 9"/>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en-GB"/>
              </a:p>
            </p:txBody>
          </p:sp>
        </p:grpSp>
        <p:grpSp>
          <p:nvGrpSpPr>
            <p:cNvPr id="10" name="Group 10"/>
            <p:cNvGrpSpPr/>
            <p:nvPr/>
          </p:nvGrpSpPr>
          <p:grpSpPr>
            <a:xfrm>
              <a:off x="1567959" y="0"/>
              <a:ext cx="1064785" cy="506959"/>
              <a:chOff x="0" y="0"/>
              <a:chExt cx="13398500" cy="6379210"/>
            </a:xfrm>
          </p:grpSpPr>
          <p:sp>
            <p:nvSpPr>
              <p:cNvPr id="11" name="Freeform 11"/>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en-GB"/>
              </a:p>
            </p:txBody>
          </p:sp>
        </p:grpSp>
      </p:grpSp>
      <p:sp>
        <p:nvSpPr>
          <p:cNvPr id="12" name="AutoShape 12"/>
          <p:cNvSpPr/>
          <p:nvPr/>
        </p:nvSpPr>
        <p:spPr>
          <a:xfrm>
            <a:off x="483695" y="2724138"/>
            <a:ext cx="991280" cy="0"/>
          </a:xfrm>
          <a:prstGeom prst="line">
            <a:avLst/>
          </a:prstGeom>
          <a:ln w="38100" cap="rnd">
            <a:solidFill>
              <a:srgbClr val="F9A727"/>
            </a:solidFill>
            <a:prstDash val="solid"/>
            <a:headEnd type="none" w="sm" len="sm"/>
            <a:tailEnd type="none" w="sm" len="sm"/>
          </a:ln>
        </p:spPr>
        <p:txBody>
          <a:bodyPr/>
          <a:lstStyle/>
          <a:p>
            <a:endParaRPr lang="en-GB"/>
          </a:p>
        </p:txBody>
      </p:sp>
      <p:sp>
        <p:nvSpPr>
          <p:cNvPr id="13" name="Freeform 13"/>
          <p:cNvSpPr/>
          <p:nvPr/>
        </p:nvSpPr>
        <p:spPr>
          <a:xfrm>
            <a:off x="177594" y="80472"/>
            <a:ext cx="3218227" cy="997650"/>
          </a:xfrm>
          <a:custGeom>
            <a:avLst/>
            <a:gdLst/>
            <a:ahLst/>
            <a:cxnLst/>
            <a:rect l="l" t="t" r="r" b="b"/>
            <a:pathLst>
              <a:path w="3218227" h="997650">
                <a:moveTo>
                  <a:pt x="0" y="0"/>
                </a:moveTo>
                <a:lnTo>
                  <a:pt x="3218227" y="0"/>
                </a:lnTo>
                <a:lnTo>
                  <a:pt x="3218227" y="997650"/>
                </a:lnTo>
                <a:lnTo>
                  <a:pt x="0" y="997650"/>
                </a:lnTo>
                <a:lnTo>
                  <a:pt x="0" y="0"/>
                </a:lnTo>
                <a:close/>
              </a:path>
            </a:pathLst>
          </a:custGeom>
          <a:blipFill>
            <a:blip r:embed="rId7"/>
            <a:stretch>
              <a:fillRect/>
            </a:stretch>
          </a:blipFill>
        </p:spPr>
        <p:txBody>
          <a:bodyPr/>
          <a:lstStyle/>
          <a:p>
            <a:endParaRPr lang="en-GB"/>
          </a:p>
        </p:txBody>
      </p:sp>
      <p:sp>
        <p:nvSpPr>
          <p:cNvPr id="14" name="TextBox 14"/>
          <p:cNvSpPr txBox="1"/>
          <p:nvPr/>
        </p:nvSpPr>
        <p:spPr>
          <a:xfrm>
            <a:off x="420050" y="2114369"/>
            <a:ext cx="3208978" cy="609769"/>
          </a:xfrm>
          <a:prstGeom prst="rect">
            <a:avLst/>
          </a:prstGeom>
        </p:spPr>
        <p:txBody>
          <a:bodyPr lIns="0" tIns="0" rIns="0" bIns="0" rtlCol="0" anchor="t">
            <a:spAutoFit/>
          </a:bodyPr>
          <a:lstStyle/>
          <a:p>
            <a:pPr algn="l">
              <a:lnSpc>
                <a:spcPts val="4778"/>
              </a:lnSpc>
            </a:pPr>
            <a:r>
              <a:rPr lang="en-US" sz="4266" b="1" dirty="0">
                <a:solidFill>
                  <a:srgbClr val="00385C"/>
                </a:solidFill>
                <a:latin typeface="Montserrat"/>
                <a:ea typeface="Montserrat"/>
                <a:cs typeface="Montserrat"/>
                <a:sym typeface="Montserrat"/>
              </a:rPr>
              <a:t>About Us </a:t>
            </a:r>
          </a:p>
        </p:txBody>
      </p:sp>
      <p:sp>
        <p:nvSpPr>
          <p:cNvPr id="15" name="TextBox 15"/>
          <p:cNvSpPr txBox="1"/>
          <p:nvPr/>
        </p:nvSpPr>
        <p:spPr>
          <a:xfrm>
            <a:off x="6818436" y="295579"/>
            <a:ext cx="2504481" cy="510286"/>
          </a:xfrm>
          <a:prstGeom prst="rect">
            <a:avLst/>
          </a:prstGeom>
        </p:spPr>
        <p:txBody>
          <a:bodyPr lIns="0" tIns="0" rIns="0" bIns="0" rtlCol="0" anchor="t">
            <a:spAutoFit/>
          </a:bodyPr>
          <a:lstStyle/>
          <a:p>
            <a:pPr algn="l">
              <a:lnSpc>
                <a:spcPts val="2048"/>
              </a:lnSpc>
            </a:pPr>
            <a:endParaRPr/>
          </a:p>
          <a:p>
            <a:pPr algn="l">
              <a:lnSpc>
                <a:spcPts val="2048"/>
              </a:lnSpc>
            </a:pPr>
            <a:r>
              <a:rPr lang="en-US" sz="1280">
                <a:solidFill>
                  <a:srgbClr val="FFFFFF"/>
                </a:solidFill>
                <a:latin typeface="Lato"/>
                <a:ea typeface="Lato"/>
                <a:cs typeface="Lato"/>
                <a:sym typeface="Lato"/>
              </a:rPr>
              <a:t>Founded in 1986</a:t>
            </a:r>
          </a:p>
        </p:txBody>
      </p:sp>
      <p:sp>
        <p:nvSpPr>
          <p:cNvPr id="16" name="TextBox 16"/>
          <p:cNvSpPr txBox="1"/>
          <p:nvPr/>
        </p:nvSpPr>
        <p:spPr>
          <a:xfrm>
            <a:off x="5953760" y="512242"/>
            <a:ext cx="588119" cy="457606"/>
          </a:xfrm>
          <a:prstGeom prst="rect">
            <a:avLst/>
          </a:prstGeom>
        </p:spPr>
        <p:txBody>
          <a:bodyPr lIns="0" tIns="0" rIns="0" bIns="0" rtlCol="0" anchor="t">
            <a:spAutoFit/>
          </a:bodyPr>
          <a:lstStyle/>
          <a:p>
            <a:pPr algn="l">
              <a:lnSpc>
                <a:spcPts val="3515"/>
              </a:lnSpc>
            </a:pPr>
            <a:r>
              <a:rPr lang="en-US" sz="3139" b="1">
                <a:solidFill>
                  <a:srgbClr val="FFFFFF"/>
                </a:solidFill>
                <a:latin typeface="Montserrat Semi-Bold"/>
                <a:ea typeface="Montserrat Semi-Bold"/>
                <a:cs typeface="Montserrat Semi-Bold"/>
                <a:sym typeface="Montserrat Semi-Bold"/>
              </a:rPr>
              <a:t>01</a:t>
            </a:r>
          </a:p>
        </p:txBody>
      </p:sp>
      <p:grpSp>
        <p:nvGrpSpPr>
          <p:cNvPr id="17" name="Group 17"/>
          <p:cNvGrpSpPr/>
          <p:nvPr/>
        </p:nvGrpSpPr>
        <p:grpSpPr>
          <a:xfrm>
            <a:off x="5953760" y="1335177"/>
            <a:ext cx="3369157" cy="476656"/>
            <a:chOff x="0" y="0"/>
            <a:chExt cx="4492210" cy="635542"/>
          </a:xfrm>
        </p:grpSpPr>
        <p:sp>
          <p:nvSpPr>
            <p:cNvPr id="18" name="TextBox 18"/>
            <p:cNvSpPr txBox="1"/>
            <p:nvPr/>
          </p:nvSpPr>
          <p:spPr>
            <a:xfrm>
              <a:off x="1152902" y="-57150"/>
              <a:ext cx="3339308" cy="661331"/>
            </a:xfrm>
            <a:prstGeom prst="rect">
              <a:avLst/>
            </a:prstGeom>
          </p:spPr>
          <p:txBody>
            <a:bodyPr lIns="0" tIns="0" rIns="0" bIns="0" rtlCol="0" anchor="t">
              <a:spAutoFit/>
            </a:bodyPr>
            <a:lstStyle/>
            <a:p>
              <a:pPr algn="l">
                <a:lnSpc>
                  <a:spcPts val="2048"/>
                </a:lnSpc>
              </a:pPr>
              <a:r>
                <a:rPr lang="en-US" sz="1280">
                  <a:solidFill>
                    <a:srgbClr val="FFFFFF"/>
                  </a:solidFill>
                  <a:latin typeface="Lato"/>
                  <a:ea typeface="Lato"/>
                  <a:cs typeface="Lato"/>
                  <a:sym typeface="Lato"/>
                </a:rPr>
                <a:t>To create a strong alliance of independent legal professionals</a:t>
              </a:r>
            </a:p>
          </p:txBody>
        </p:sp>
        <p:sp>
          <p:nvSpPr>
            <p:cNvPr id="19" name="TextBox 19"/>
            <p:cNvSpPr txBox="1"/>
            <p:nvPr/>
          </p:nvSpPr>
          <p:spPr>
            <a:xfrm>
              <a:off x="0" y="19050"/>
              <a:ext cx="784158" cy="616492"/>
            </a:xfrm>
            <a:prstGeom prst="rect">
              <a:avLst/>
            </a:prstGeom>
          </p:spPr>
          <p:txBody>
            <a:bodyPr lIns="0" tIns="0" rIns="0" bIns="0" rtlCol="0" anchor="t">
              <a:spAutoFit/>
            </a:bodyPr>
            <a:lstStyle/>
            <a:p>
              <a:pPr algn="l">
                <a:lnSpc>
                  <a:spcPts val="3515"/>
                </a:lnSpc>
              </a:pPr>
              <a:r>
                <a:rPr lang="en-US" sz="3139" b="1">
                  <a:solidFill>
                    <a:srgbClr val="FFFFFF"/>
                  </a:solidFill>
                  <a:latin typeface="Montserrat Semi-Bold"/>
                  <a:ea typeface="Montserrat Semi-Bold"/>
                  <a:cs typeface="Montserrat Semi-Bold"/>
                  <a:sym typeface="Montserrat Semi-Bold"/>
                </a:rPr>
                <a:t>02</a:t>
              </a:r>
            </a:p>
          </p:txBody>
        </p:sp>
      </p:grpSp>
      <p:grpSp>
        <p:nvGrpSpPr>
          <p:cNvPr id="20" name="Group 20"/>
          <p:cNvGrpSpPr/>
          <p:nvPr/>
        </p:nvGrpSpPr>
        <p:grpSpPr>
          <a:xfrm>
            <a:off x="5953760" y="2173783"/>
            <a:ext cx="3369157" cy="476656"/>
            <a:chOff x="0" y="0"/>
            <a:chExt cx="4492210" cy="635542"/>
          </a:xfrm>
        </p:grpSpPr>
        <p:sp>
          <p:nvSpPr>
            <p:cNvPr id="21" name="TextBox 21"/>
            <p:cNvSpPr txBox="1"/>
            <p:nvPr/>
          </p:nvSpPr>
          <p:spPr>
            <a:xfrm>
              <a:off x="1152902" y="-57150"/>
              <a:ext cx="3339308" cy="661331"/>
            </a:xfrm>
            <a:prstGeom prst="rect">
              <a:avLst/>
            </a:prstGeom>
          </p:spPr>
          <p:txBody>
            <a:bodyPr lIns="0" tIns="0" rIns="0" bIns="0" rtlCol="0" anchor="t">
              <a:spAutoFit/>
            </a:bodyPr>
            <a:lstStyle/>
            <a:p>
              <a:pPr algn="l">
                <a:lnSpc>
                  <a:spcPts val="2048"/>
                </a:lnSpc>
              </a:pPr>
              <a:r>
                <a:rPr lang="en-US" sz="1280">
                  <a:solidFill>
                    <a:srgbClr val="FFFFFF"/>
                  </a:solidFill>
                  <a:latin typeface="Lato"/>
                  <a:ea typeface="Lato"/>
                  <a:cs typeface="Lato"/>
                  <a:sym typeface="Lato"/>
                </a:rPr>
                <a:t>Developed into a network spanning multiple continents</a:t>
              </a:r>
            </a:p>
          </p:txBody>
        </p:sp>
        <p:sp>
          <p:nvSpPr>
            <p:cNvPr id="22" name="TextBox 22"/>
            <p:cNvSpPr txBox="1"/>
            <p:nvPr/>
          </p:nvSpPr>
          <p:spPr>
            <a:xfrm>
              <a:off x="0" y="19050"/>
              <a:ext cx="784158" cy="616492"/>
            </a:xfrm>
            <a:prstGeom prst="rect">
              <a:avLst/>
            </a:prstGeom>
          </p:spPr>
          <p:txBody>
            <a:bodyPr lIns="0" tIns="0" rIns="0" bIns="0" rtlCol="0" anchor="t">
              <a:spAutoFit/>
            </a:bodyPr>
            <a:lstStyle/>
            <a:p>
              <a:pPr algn="l">
                <a:lnSpc>
                  <a:spcPts val="3515"/>
                </a:lnSpc>
              </a:pPr>
              <a:r>
                <a:rPr lang="en-US" sz="3139" b="1">
                  <a:solidFill>
                    <a:srgbClr val="FFFFFF"/>
                  </a:solidFill>
                  <a:latin typeface="Montserrat Semi-Bold"/>
                  <a:ea typeface="Montserrat Semi-Bold"/>
                  <a:cs typeface="Montserrat Semi-Bold"/>
                  <a:sym typeface="Montserrat Semi-Bold"/>
                </a:rPr>
                <a:t>03</a:t>
              </a:r>
            </a:p>
          </p:txBody>
        </p:sp>
      </p:grpSp>
      <p:grpSp>
        <p:nvGrpSpPr>
          <p:cNvPr id="24" name="Group 24"/>
          <p:cNvGrpSpPr/>
          <p:nvPr/>
        </p:nvGrpSpPr>
        <p:grpSpPr>
          <a:xfrm>
            <a:off x="5953760" y="3012390"/>
            <a:ext cx="3369157" cy="476656"/>
            <a:chOff x="0" y="0"/>
            <a:chExt cx="4492210" cy="635542"/>
          </a:xfrm>
        </p:grpSpPr>
        <p:sp>
          <p:nvSpPr>
            <p:cNvPr id="25" name="TextBox 25"/>
            <p:cNvSpPr txBox="1"/>
            <p:nvPr/>
          </p:nvSpPr>
          <p:spPr>
            <a:xfrm>
              <a:off x="1152902" y="-57150"/>
              <a:ext cx="3339308" cy="661331"/>
            </a:xfrm>
            <a:prstGeom prst="rect">
              <a:avLst/>
            </a:prstGeom>
          </p:spPr>
          <p:txBody>
            <a:bodyPr lIns="0" tIns="0" rIns="0" bIns="0" rtlCol="0" anchor="t">
              <a:spAutoFit/>
            </a:bodyPr>
            <a:lstStyle/>
            <a:p>
              <a:pPr algn="l">
                <a:lnSpc>
                  <a:spcPts val="2048"/>
                </a:lnSpc>
              </a:pPr>
              <a:r>
                <a:rPr lang="en-US" sz="1280">
                  <a:solidFill>
                    <a:srgbClr val="FFFFFF"/>
                  </a:solidFill>
                  <a:latin typeface="Lato"/>
                  <a:ea typeface="Lato"/>
                  <a:cs typeface="Lato"/>
                  <a:sym typeface="Lato"/>
                </a:rPr>
                <a:t>Committed to cross-border collaboration and legal expertise</a:t>
              </a:r>
            </a:p>
          </p:txBody>
        </p:sp>
        <p:sp>
          <p:nvSpPr>
            <p:cNvPr id="26" name="TextBox 26"/>
            <p:cNvSpPr txBox="1"/>
            <p:nvPr/>
          </p:nvSpPr>
          <p:spPr>
            <a:xfrm>
              <a:off x="0" y="19050"/>
              <a:ext cx="784158" cy="616492"/>
            </a:xfrm>
            <a:prstGeom prst="rect">
              <a:avLst/>
            </a:prstGeom>
          </p:spPr>
          <p:txBody>
            <a:bodyPr lIns="0" tIns="0" rIns="0" bIns="0" rtlCol="0" anchor="t">
              <a:spAutoFit/>
            </a:bodyPr>
            <a:lstStyle/>
            <a:p>
              <a:pPr algn="l">
                <a:lnSpc>
                  <a:spcPts val="3515"/>
                </a:lnSpc>
              </a:pPr>
              <a:r>
                <a:rPr lang="en-US" sz="3139" b="1">
                  <a:solidFill>
                    <a:srgbClr val="FFFFFF"/>
                  </a:solidFill>
                  <a:latin typeface="Montserrat Semi-Bold"/>
                  <a:ea typeface="Montserrat Semi-Bold"/>
                  <a:cs typeface="Montserrat Semi-Bold"/>
                  <a:sym typeface="Montserrat Semi-Bold"/>
                </a:rPr>
                <a:t>04</a:t>
              </a:r>
            </a:p>
          </p:txBody>
        </p:sp>
      </p:grpSp>
      <p:grpSp>
        <p:nvGrpSpPr>
          <p:cNvPr id="27" name="Group 27"/>
          <p:cNvGrpSpPr/>
          <p:nvPr/>
        </p:nvGrpSpPr>
        <p:grpSpPr>
          <a:xfrm>
            <a:off x="5953760" y="3850996"/>
            <a:ext cx="3369157" cy="476656"/>
            <a:chOff x="0" y="0"/>
            <a:chExt cx="4492210" cy="635542"/>
          </a:xfrm>
        </p:grpSpPr>
        <p:sp>
          <p:nvSpPr>
            <p:cNvPr id="28" name="TextBox 28"/>
            <p:cNvSpPr txBox="1"/>
            <p:nvPr/>
          </p:nvSpPr>
          <p:spPr>
            <a:xfrm>
              <a:off x="1152902" y="-57150"/>
              <a:ext cx="3339308" cy="315891"/>
            </a:xfrm>
            <a:prstGeom prst="rect">
              <a:avLst/>
            </a:prstGeom>
          </p:spPr>
          <p:txBody>
            <a:bodyPr lIns="0" tIns="0" rIns="0" bIns="0" rtlCol="0" anchor="t">
              <a:spAutoFit/>
            </a:bodyPr>
            <a:lstStyle/>
            <a:p>
              <a:pPr algn="l">
                <a:lnSpc>
                  <a:spcPts val="2048"/>
                </a:lnSpc>
              </a:pPr>
              <a:r>
                <a:rPr lang="en-US" sz="1280">
                  <a:solidFill>
                    <a:srgbClr val="FFFFFF"/>
                  </a:solidFill>
                  <a:latin typeface="Lato"/>
                  <a:ea typeface="Lato"/>
                  <a:cs typeface="Lato"/>
                  <a:sym typeface="Lato"/>
                </a:rPr>
                <a:t>Knowledge share and best practice</a:t>
              </a:r>
            </a:p>
          </p:txBody>
        </p:sp>
        <p:sp>
          <p:nvSpPr>
            <p:cNvPr id="29" name="TextBox 29"/>
            <p:cNvSpPr txBox="1"/>
            <p:nvPr/>
          </p:nvSpPr>
          <p:spPr>
            <a:xfrm>
              <a:off x="0" y="19050"/>
              <a:ext cx="784158" cy="616492"/>
            </a:xfrm>
            <a:prstGeom prst="rect">
              <a:avLst/>
            </a:prstGeom>
          </p:spPr>
          <p:txBody>
            <a:bodyPr lIns="0" tIns="0" rIns="0" bIns="0" rtlCol="0" anchor="t">
              <a:spAutoFit/>
            </a:bodyPr>
            <a:lstStyle/>
            <a:p>
              <a:pPr algn="l">
                <a:lnSpc>
                  <a:spcPts val="3515"/>
                </a:lnSpc>
              </a:pPr>
              <a:r>
                <a:rPr lang="en-US" sz="3139" b="1">
                  <a:solidFill>
                    <a:srgbClr val="FFFFFF"/>
                  </a:solidFill>
                  <a:latin typeface="Montserrat Semi-Bold"/>
                  <a:ea typeface="Montserrat Semi-Bold"/>
                  <a:cs typeface="Montserrat Semi-Bold"/>
                  <a:sym typeface="Montserrat Semi-Bold"/>
                </a:rPr>
                <a:t>05</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23644" y="760835"/>
            <a:ext cx="297332" cy="297332"/>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sp>
        <p:nvSpPr>
          <p:cNvPr id="4" name="Freeform 4"/>
          <p:cNvSpPr/>
          <p:nvPr/>
        </p:nvSpPr>
        <p:spPr>
          <a:xfrm>
            <a:off x="-263654" y="2647834"/>
            <a:ext cx="4680373" cy="4667366"/>
          </a:xfrm>
          <a:custGeom>
            <a:avLst/>
            <a:gdLst/>
            <a:ahLst/>
            <a:cxnLst/>
            <a:rect l="l" t="t" r="r" b="b"/>
            <a:pathLst>
              <a:path w="4680373" h="4667366">
                <a:moveTo>
                  <a:pt x="0" y="0"/>
                </a:moveTo>
                <a:lnTo>
                  <a:pt x="4680373" y="0"/>
                </a:lnTo>
                <a:lnTo>
                  <a:pt x="4680373" y="4667366"/>
                </a:lnTo>
                <a:lnTo>
                  <a:pt x="0" y="4667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5" name="Group 5"/>
          <p:cNvGrpSpPr/>
          <p:nvPr/>
        </p:nvGrpSpPr>
        <p:grpSpPr>
          <a:xfrm>
            <a:off x="-263653" y="4735937"/>
            <a:ext cx="3118845" cy="2834250"/>
            <a:chOff x="0" y="0"/>
            <a:chExt cx="4158460" cy="3779000"/>
          </a:xfrm>
        </p:grpSpPr>
        <p:sp>
          <p:nvSpPr>
            <p:cNvPr id="6" name="Freeform 6"/>
            <p:cNvSpPr/>
            <p:nvPr/>
          </p:nvSpPr>
          <p:spPr>
            <a:xfrm flipH="1">
              <a:off x="0" y="0"/>
              <a:ext cx="4158460" cy="3779000"/>
            </a:xfrm>
            <a:custGeom>
              <a:avLst/>
              <a:gdLst/>
              <a:ahLst/>
              <a:cxnLst/>
              <a:rect l="l" t="t" r="r" b="b"/>
              <a:pathLst>
                <a:path w="4158460" h="3779000">
                  <a:moveTo>
                    <a:pt x="4158460" y="0"/>
                  </a:moveTo>
                  <a:lnTo>
                    <a:pt x="0" y="0"/>
                  </a:lnTo>
                  <a:lnTo>
                    <a:pt x="0" y="3779000"/>
                  </a:lnTo>
                  <a:lnTo>
                    <a:pt x="4158460" y="3779000"/>
                  </a:lnTo>
                  <a:lnTo>
                    <a:pt x="415846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flipH="1">
              <a:off x="0" y="0"/>
              <a:ext cx="4158460" cy="3779000"/>
            </a:xfrm>
            <a:custGeom>
              <a:avLst/>
              <a:gdLst/>
              <a:ahLst/>
              <a:cxnLst/>
              <a:rect l="l" t="t" r="r" b="b"/>
              <a:pathLst>
                <a:path w="4158460" h="3779000">
                  <a:moveTo>
                    <a:pt x="4158460" y="0"/>
                  </a:moveTo>
                  <a:lnTo>
                    <a:pt x="0" y="0"/>
                  </a:lnTo>
                  <a:lnTo>
                    <a:pt x="0" y="3779000"/>
                  </a:lnTo>
                  <a:lnTo>
                    <a:pt x="4158460" y="3779000"/>
                  </a:lnTo>
                  <a:lnTo>
                    <a:pt x="415846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flipH="1">
              <a:off x="0" y="0"/>
              <a:ext cx="4158460" cy="3779000"/>
            </a:xfrm>
            <a:custGeom>
              <a:avLst/>
              <a:gdLst/>
              <a:ahLst/>
              <a:cxnLst/>
              <a:rect l="l" t="t" r="r" b="b"/>
              <a:pathLst>
                <a:path w="4158460" h="3779000">
                  <a:moveTo>
                    <a:pt x="4158460" y="0"/>
                  </a:moveTo>
                  <a:lnTo>
                    <a:pt x="0" y="0"/>
                  </a:lnTo>
                  <a:lnTo>
                    <a:pt x="0" y="3779000"/>
                  </a:lnTo>
                  <a:lnTo>
                    <a:pt x="4158460" y="3779000"/>
                  </a:lnTo>
                  <a:lnTo>
                    <a:pt x="4158460" y="0"/>
                  </a:lnTo>
                  <a:close/>
                </a:path>
              </a:pathLst>
            </a:custGeom>
            <a:blipFill>
              <a:blip r:embed="rId4">
                <a:alphaModFix amt="1200"/>
                <a:extLst>
                  <a:ext uri="{96DAC541-7B7A-43D3-8B79-37D633B846F1}">
                    <asvg:svgBlip xmlns:asvg="http://schemas.microsoft.com/office/drawing/2016/SVG/main" r:embed="rId5"/>
                  </a:ext>
                </a:extLst>
              </a:blip>
              <a:stretch>
                <a:fillRect/>
              </a:stretch>
            </a:blipFill>
          </p:spPr>
          <p:txBody>
            <a:bodyPr/>
            <a:lstStyle/>
            <a:p>
              <a:endParaRPr lang="en-GB"/>
            </a:p>
          </p:txBody>
        </p:sp>
      </p:grpSp>
      <p:sp>
        <p:nvSpPr>
          <p:cNvPr id="9" name="Freeform 9"/>
          <p:cNvSpPr/>
          <p:nvPr/>
        </p:nvSpPr>
        <p:spPr>
          <a:xfrm>
            <a:off x="-263653" y="0"/>
            <a:ext cx="4680373" cy="3221028"/>
          </a:xfrm>
          <a:custGeom>
            <a:avLst/>
            <a:gdLst/>
            <a:ahLst/>
            <a:cxnLst/>
            <a:rect l="l" t="t" r="r" b="b"/>
            <a:pathLst>
              <a:path w="4680373" h="3221028">
                <a:moveTo>
                  <a:pt x="0" y="0"/>
                </a:moveTo>
                <a:lnTo>
                  <a:pt x="4680373" y="0"/>
                </a:lnTo>
                <a:lnTo>
                  <a:pt x="4680373" y="3221027"/>
                </a:lnTo>
                <a:lnTo>
                  <a:pt x="0" y="3221027"/>
                </a:lnTo>
                <a:lnTo>
                  <a:pt x="0" y="0"/>
                </a:lnTo>
                <a:close/>
              </a:path>
            </a:pathLst>
          </a:custGeom>
          <a:blipFill>
            <a:blip r:embed="rId6"/>
            <a:stretch>
              <a:fillRect l="-2053" t="-976" r="-2053"/>
            </a:stretch>
          </a:blipFill>
        </p:spPr>
        <p:txBody>
          <a:bodyPr/>
          <a:lstStyle/>
          <a:p>
            <a:endParaRPr lang="en-GB"/>
          </a:p>
        </p:txBody>
      </p:sp>
      <p:sp>
        <p:nvSpPr>
          <p:cNvPr id="10" name="AutoShape 10"/>
          <p:cNvSpPr/>
          <p:nvPr/>
        </p:nvSpPr>
        <p:spPr>
          <a:xfrm>
            <a:off x="453367" y="6172113"/>
            <a:ext cx="991280" cy="0"/>
          </a:xfrm>
          <a:prstGeom prst="line">
            <a:avLst/>
          </a:prstGeom>
          <a:ln w="38100" cap="rnd">
            <a:solidFill>
              <a:srgbClr val="F9A727"/>
            </a:solidFill>
            <a:prstDash val="solid"/>
            <a:headEnd type="none" w="sm" len="sm"/>
            <a:tailEnd type="none" w="sm" len="sm"/>
          </a:ln>
        </p:spPr>
        <p:txBody>
          <a:bodyPr/>
          <a:lstStyle/>
          <a:p>
            <a:endParaRPr lang="en-GB"/>
          </a:p>
        </p:txBody>
      </p:sp>
      <p:sp>
        <p:nvSpPr>
          <p:cNvPr id="11" name="TextBox 11"/>
          <p:cNvSpPr txBox="1"/>
          <p:nvPr/>
        </p:nvSpPr>
        <p:spPr>
          <a:xfrm>
            <a:off x="453367" y="4053310"/>
            <a:ext cx="3773639" cy="1805474"/>
          </a:xfrm>
          <a:prstGeom prst="rect">
            <a:avLst/>
          </a:prstGeom>
        </p:spPr>
        <p:txBody>
          <a:bodyPr lIns="0" tIns="0" rIns="0" bIns="0" rtlCol="0" anchor="t">
            <a:spAutoFit/>
          </a:bodyPr>
          <a:lstStyle/>
          <a:p>
            <a:pPr algn="l">
              <a:lnSpc>
                <a:spcPts val="4778"/>
              </a:lnSpc>
            </a:pPr>
            <a:r>
              <a:rPr lang="en-US" sz="4266" b="1" dirty="0">
                <a:solidFill>
                  <a:srgbClr val="F4F4F4"/>
                </a:solidFill>
                <a:latin typeface="Montserrat Semi-Bold"/>
                <a:ea typeface="Montserrat Semi-Bold"/>
                <a:cs typeface="Montserrat Semi-Bold"/>
                <a:sym typeface="Montserrat Semi-Bold"/>
              </a:rPr>
              <a:t>About</a:t>
            </a:r>
          </a:p>
          <a:p>
            <a:pPr algn="l">
              <a:lnSpc>
                <a:spcPts val="4778"/>
              </a:lnSpc>
            </a:pPr>
            <a:r>
              <a:rPr lang="en-US" sz="4266" b="1" dirty="0">
                <a:solidFill>
                  <a:srgbClr val="F4F4F4"/>
                </a:solidFill>
                <a:latin typeface="Montserrat Semi-Bold"/>
                <a:ea typeface="Montserrat Semi-Bold"/>
                <a:cs typeface="Montserrat Semi-Bold"/>
                <a:sym typeface="Montserrat Semi-Bold"/>
              </a:rPr>
              <a:t>Our </a:t>
            </a:r>
          </a:p>
          <a:p>
            <a:pPr algn="l">
              <a:lnSpc>
                <a:spcPts val="4778"/>
              </a:lnSpc>
            </a:pPr>
            <a:r>
              <a:rPr lang="en-US" sz="4266" b="1" dirty="0">
                <a:solidFill>
                  <a:srgbClr val="F4F4F4"/>
                </a:solidFill>
                <a:latin typeface="Montserrat Semi-Bold"/>
                <a:ea typeface="Montserrat Semi-Bold"/>
                <a:cs typeface="Montserrat Semi-Bold"/>
                <a:sym typeface="Montserrat Semi-Bold"/>
              </a:rPr>
              <a:t>Members</a:t>
            </a:r>
          </a:p>
        </p:txBody>
      </p:sp>
      <p:sp>
        <p:nvSpPr>
          <p:cNvPr id="12" name="TextBox 12"/>
          <p:cNvSpPr txBox="1"/>
          <p:nvPr/>
        </p:nvSpPr>
        <p:spPr>
          <a:xfrm>
            <a:off x="5552411" y="693420"/>
            <a:ext cx="1971718" cy="323385"/>
          </a:xfrm>
          <a:prstGeom prst="rect">
            <a:avLst/>
          </a:prstGeom>
        </p:spPr>
        <p:txBody>
          <a:bodyPr lIns="0" tIns="0" rIns="0" bIns="0" rtlCol="0" anchor="t">
            <a:spAutoFit/>
          </a:bodyPr>
          <a:lstStyle/>
          <a:p>
            <a:pPr algn="l">
              <a:lnSpc>
                <a:spcPts val="2650"/>
              </a:lnSpc>
              <a:spcBef>
                <a:spcPct val="0"/>
              </a:spcBef>
            </a:pPr>
            <a:r>
              <a:rPr lang="en-US" sz="1893" b="1" spc="327" dirty="0">
                <a:solidFill>
                  <a:srgbClr val="00385C"/>
                </a:solidFill>
                <a:latin typeface="Lato Bold"/>
                <a:ea typeface="Lato Bold"/>
                <a:cs typeface="Lato Bold"/>
                <a:sym typeface="Lato Bold"/>
              </a:rPr>
              <a:t>International</a:t>
            </a:r>
          </a:p>
        </p:txBody>
      </p:sp>
      <p:sp>
        <p:nvSpPr>
          <p:cNvPr id="13" name="TextBox 13"/>
          <p:cNvSpPr txBox="1"/>
          <p:nvPr/>
        </p:nvSpPr>
        <p:spPr>
          <a:xfrm>
            <a:off x="5552411" y="991492"/>
            <a:ext cx="4037947" cy="981456"/>
          </a:xfrm>
          <a:prstGeom prst="rect">
            <a:avLst/>
          </a:prstGeom>
        </p:spPr>
        <p:txBody>
          <a:bodyPr lIns="0" tIns="0" rIns="0" bIns="0" rtlCol="0" anchor="t">
            <a:spAutoFit/>
          </a:bodyPr>
          <a:lstStyle/>
          <a:p>
            <a:pPr algn="l">
              <a:lnSpc>
                <a:spcPts val="2687"/>
              </a:lnSpc>
            </a:pPr>
            <a:r>
              <a:rPr lang="en-US" sz="1679" dirty="0">
                <a:solidFill>
                  <a:srgbClr val="00385C"/>
                </a:solidFill>
                <a:latin typeface="Lato"/>
                <a:ea typeface="Lato"/>
                <a:cs typeface="Lato"/>
                <a:sym typeface="Lato"/>
              </a:rPr>
              <a:t>Over 30 members located across 30 countries and 72 offices /cities around the world</a:t>
            </a:r>
          </a:p>
        </p:txBody>
      </p:sp>
      <p:grpSp>
        <p:nvGrpSpPr>
          <p:cNvPr id="14" name="Group 14"/>
          <p:cNvGrpSpPr/>
          <p:nvPr/>
        </p:nvGrpSpPr>
        <p:grpSpPr>
          <a:xfrm>
            <a:off x="4995685" y="5452252"/>
            <a:ext cx="4622631" cy="1261488"/>
            <a:chOff x="0" y="0"/>
            <a:chExt cx="6163508" cy="1681985"/>
          </a:xfrm>
        </p:grpSpPr>
        <p:grpSp>
          <p:nvGrpSpPr>
            <p:cNvPr id="15" name="Group 15"/>
            <p:cNvGrpSpPr/>
            <p:nvPr/>
          </p:nvGrpSpPr>
          <p:grpSpPr>
            <a:xfrm>
              <a:off x="0" y="190190"/>
              <a:ext cx="396442" cy="396442"/>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sp>
          <p:nvSpPr>
            <p:cNvPr id="17" name="TextBox 17"/>
            <p:cNvSpPr txBox="1"/>
            <p:nvPr/>
          </p:nvSpPr>
          <p:spPr>
            <a:xfrm>
              <a:off x="779580" y="395601"/>
              <a:ext cx="5383929" cy="1286384"/>
            </a:xfrm>
            <a:prstGeom prst="rect">
              <a:avLst/>
            </a:prstGeom>
          </p:spPr>
          <p:txBody>
            <a:bodyPr lIns="0" tIns="0" rIns="0" bIns="0" rtlCol="0" anchor="t">
              <a:spAutoFit/>
            </a:bodyPr>
            <a:lstStyle/>
            <a:p>
              <a:pPr algn="l">
                <a:lnSpc>
                  <a:spcPts val="2687"/>
                </a:lnSpc>
              </a:pPr>
              <a:r>
                <a:rPr lang="en-US" sz="1679">
                  <a:solidFill>
                    <a:srgbClr val="00385C"/>
                  </a:solidFill>
                  <a:latin typeface="Lato"/>
                  <a:ea typeface="Lato"/>
                  <a:cs typeface="Lato"/>
                  <a:sym typeface="Lato"/>
                </a:rPr>
                <a:t>Specialists in corporate law, dispute resolution, IP, employment law, real estate, family and more</a:t>
              </a:r>
            </a:p>
          </p:txBody>
        </p:sp>
        <p:sp>
          <p:nvSpPr>
            <p:cNvPr id="18" name="TextBox 18"/>
            <p:cNvSpPr txBox="1"/>
            <p:nvPr/>
          </p:nvSpPr>
          <p:spPr>
            <a:xfrm>
              <a:off x="779580" y="-38100"/>
              <a:ext cx="2628957" cy="418479"/>
            </a:xfrm>
            <a:prstGeom prst="rect">
              <a:avLst/>
            </a:prstGeom>
          </p:spPr>
          <p:txBody>
            <a:bodyPr lIns="0" tIns="0" rIns="0" bIns="0" rtlCol="0" anchor="t">
              <a:spAutoFit/>
            </a:bodyPr>
            <a:lstStyle/>
            <a:p>
              <a:pPr algn="l">
                <a:lnSpc>
                  <a:spcPts val="2650"/>
                </a:lnSpc>
                <a:spcBef>
                  <a:spcPct val="0"/>
                </a:spcBef>
              </a:pPr>
              <a:r>
                <a:rPr lang="en-US" sz="1893" b="1" spc="327">
                  <a:solidFill>
                    <a:srgbClr val="00385C"/>
                  </a:solidFill>
                  <a:latin typeface="Lato Bold"/>
                  <a:ea typeface="Lato Bold"/>
                  <a:cs typeface="Lato Bold"/>
                  <a:sym typeface="Lato Bold"/>
                </a:rPr>
                <a:t>Legal Areas</a:t>
              </a:r>
            </a:p>
          </p:txBody>
        </p:sp>
      </p:grpSp>
      <p:grpSp>
        <p:nvGrpSpPr>
          <p:cNvPr id="19" name="Group 19"/>
          <p:cNvGrpSpPr/>
          <p:nvPr/>
        </p:nvGrpSpPr>
        <p:grpSpPr>
          <a:xfrm>
            <a:off x="5023644" y="3863642"/>
            <a:ext cx="4566714" cy="1055210"/>
            <a:chOff x="0" y="0"/>
            <a:chExt cx="6088952" cy="1406946"/>
          </a:xfrm>
        </p:grpSpPr>
        <p:sp>
          <p:nvSpPr>
            <p:cNvPr id="20" name="TextBox 20"/>
            <p:cNvSpPr txBox="1"/>
            <p:nvPr/>
          </p:nvSpPr>
          <p:spPr>
            <a:xfrm>
              <a:off x="705023" y="565063"/>
              <a:ext cx="5383929" cy="841884"/>
            </a:xfrm>
            <a:prstGeom prst="rect">
              <a:avLst/>
            </a:prstGeom>
          </p:spPr>
          <p:txBody>
            <a:bodyPr lIns="0" tIns="0" rIns="0" bIns="0" rtlCol="0" anchor="t">
              <a:spAutoFit/>
            </a:bodyPr>
            <a:lstStyle/>
            <a:p>
              <a:pPr algn="l">
                <a:lnSpc>
                  <a:spcPts val="2687"/>
                </a:lnSpc>
              </a:pPr>
              <a:r>
                <a:rPr lang="en-US" sz="1679">
                  <a:solidFill>
                    <a:srgbClr val="00385C"/>
                  </a:solidFill>
                  <a:latin typeface="Lato"/>
                  <a:ea typeface="Lato"/>
                  <a:cs typeface="Lato"/>
                  <a:sym typeface="Lato"/>
                </a:rPr>
                <a:t>Committed to cross-border collaboration and legal expertise</a:t>
              </a:r>
            </a:p>
          </p:txBody>
        </p:sp>
        <p:sp>
          <p:nvSpPr>
            <p:cNvPr id="21" name="TextBox 21"/>
            <p:cNvSpPr txBox="1"/>
            <p:nvPr/>
          </p:nvSpPr>
          <p:spPr>
            <a:xfrm>
              <a:off x="705023" y="-38100"/>
              <a:ext cx="2691964" cy="418479"/>
            </a:xfrm>
            <a:prstGeom prst="rect">
              <a:avLst/>
            </a:prstGeom>
          </p:spPr>
          <p:txBody>
            <a:bodyPr lIns="0" tIns="0" rIns="0" bIns="0" rtlCol="0" anchor="t">
              <a:spAutoFit/>
            </a:bodyPr>
            <a:lstStyle/>
            <a:p>
              <a:pPr algn="l">
                <a:lnSpc>
                  <a:spcPts val="2650"/>
                </a:lnSpc>
                <a:spcBef>
                  <a:spcPct val="0"/>
                </a:spcBef>
              </a:pPr>
              <a:r>
                <a:rPr lang="en-US" sz="1893" b="1" spc="327">
                  <a:solidFill>
                    <a:srgbClr val="00385C"/>
                  </a:solidFill>
                  <a:latin typeface="Lato Bold"/>
                  <a:ea typeface="Lato Bold"/>
                  <a:cs typeface="Lato Bold"/>
                  <a:sym typeface="Lato Bold"/>
                </a:rPr>
                <a:t>Collaboration</a:t>
              </a:r>
            </a:p>
          </p:txBody>
        </p:sp>
        <p:grpSp>
          <p:nvGrpSpPr>
            <p:cNvPr id="22" name="Group 22"/>
            <p:cNvGrpSpPr/>
            <p:nvPr/>
          </p:nvGrpSpPr>
          <p:grpSpPr>
            <a:xfrm>
              <a:off x="0" y="73693"/>
              <a:ext cx="396442" cy="396442"/>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grpSp>
      <p:grpSp>
        <p:nvGrpSpPr>
          <p:cNvPr id="24" name="Group 24"/>
          <p:cNvGrpSpPr/>
          <p:nvPr/>
        </p:nvGrpSpPr>
        <p:grpSpPr>
          <a:xfrm>
            <a:off x="5023644" y="2272477"/>
            <a:ext cx="4566714" cy="1056227"/>
            <a:chOff x="0" y="0"/>
            <a:chExt cx="6088952" cy="1408303"/>
          </a:xfrm>
        </p:grpSpPr>
        <p:sp>
          <p:nvSpPr>
            <p:cNvPr id="25" name="TextBox 25"/>
            <p:cNvSpPr txBox="1"/>
            <p:nvPr/>
          </p:nvSpPr>
          <p:spPr>
            <a:xfrm>
              <a:off x="705023" y="-38100"/>
              <a:ext cx="3342257" cy="418479"/>
            </a:xfrm>
            <a:prstGeom prst="rect">
              <a:avLst/>
            </a:prstGeom>
          </p:spPr>
          <p:txBody>
            <a:bodyPr lIns="0" tIns="0" rIns="0" bIns="0" rtlCol="0" anchor="t">
              <a:spAutoFit/>
            </a:bodyPr>
            <a:lstStyle/>
            <a:p>
              <a:pPr algn="l">
                <a:lnSpc>
                  <a:spcPts val="2650"/>
                </a:lnSpc>
                <a:spcBef>
                  <a:spcPct val="0"/>
                </a:spcBef>
              </a:pPr>
              <a:r>
                <a:rPr lang="en-US" sz="1893" b="1" spc="327">
                  <a:solidFill>
                    <a:srgbClr val="00385C"/>
                  </a:solidFill>
                  <a:latin typeface="Lato Bold"/>
                  <a:ea typeface="Lato Bold"/>
                  <a:cs typeface="Lato Bold"/>
                  <a:sym typeface="Lato Bold"/>
                </a:rPr>
                <a:t>Legal Experts</a:t>
              </a:r>
            </a:p>
          </p:txBody>
        </p:sp>
        <p:sp>
          <p:nvSpPr>
            <p:cNvPr id="26" name="TextBox 26"/>
            <p:cNvSpPr txBox="1"/>
            <p:nvPr/>
          </p:nvSpPr>
          <p:spPr>
            <a:xfrm>
              <a:off x="705023" y="566419"/>
              <a:ext cx="5383929" cy="841884"/>
            </a:xfrm>
            <a:prstGeom prst="rect">
              <a:avLst/>
            </a:prstGeom>
          </p:spPr>
          <p:txBody>
            <a:bodyPr lIns="0" tIns="0" rIns="0" bIns="0" rtlCol="0" anchor="t">
              <a:spAutoFit/>
            </a:bodyPr>
            <a:lstStyle/>
            <a:p>
              <a:pPr algn="l">
                <a:lnSpc>
                  <a:spcPts val="2687"/>
                </a:lnSpc>
              </a:pPr>
              <a:r>
                <a:rPr lang="en-US" sz="1679">
                  <a:solidFill>
                    <a:srgbClr val="00385C"/>
                  </a:solidFill>
                  <a:latin typeface="Lato"/>
                  <a:ea typeface="Lato"/>
                  <a:cs typeface="Lato"/>
                  <a:sym typeface="Lato"/>
                </a:rPr>
                <a:t>Hundreds of lawyers working together to support international clients</a:t>
              </a:r>
            </a:p>
          </p:txBody>
        </p:sp>
        <p:grpSp>
          <p:nvGrpSpPr>
            <p:cNvPr id="27" name="Group 27"/>
            <p:cNvGrpSpPr/>
            <p:nvPr/>
          </p:nvGrpSpPr>
          <p:grpSpPr>
            <a:xfrm>
              <a:off x="0" y="15998"/>
              <a:ext cx="396442" cy="396442"/>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en-GB"/>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378" t="-5361" r="-33999"/>
            </a:stretch>
          </a:blipFill>
        </p:spPr>
        <p:txBody>
          <a:bodyPr/>
          <a:lstStyle/>
          <a:p>
            <a:endParaRPr lang="en-GB"/>
          </a:p>
        </p:txBody>
      </p:sp>
      <p:sp>
        <p:nvSpPr>
          <p:cNvPr id="3" name="AutoShape 3"/>
          <p:cNvSpPr/>
          <p:nvPr/>
        </p:nvSpPr>
        <p:spPr>
          <a:xfrm>
            <a:off x="2986503" y="1934666"/>
            <a:ext cx="6767097" cy="3599443"/>
          </a:xfrm>
          <a:prstGeom prst="rect">
            <a:avLst/>
          </a:prstGeom>
          <a:solidFill>
            <a:srgbClr val="00385C">
              <a:alpha val="80000"/>
            </a:srgbClr>
          </a:solidFill>
        </p:spPr>
        <p:txBody>
          <a:bodyPr/>
          <a:lstStyle/>
          <a:p>
            <a:endParaRPr lang="en-GB"/>
          </a:p>
        </p:txBody>
      </p:sp>
      <p:sp>
        <p:nvSpPr>
          <p:cNvPr id="4" name="Freeform 4"/>
          <p:cNvSpPr/>
          <p:nvPr/>
        </p:nvSpPr>
        <p:spPr>
          <a:xfrm>
            <a:off x="0" y="1934666"/>
            <a:ext cx="3276510" cy="3599443"/>
          </a:xfrm>
          <a:custGeom>
            <a:avLst/>
            <a:gdLst/>
            <a:ahLst/>
            <a:cxnLst/>
            <a:rect l="l" t="t" r="r" b="b"/>
            <a:pathLst>
              <a:path w="3609474" h="3599443">
                <a:moveTo>
                  <a:pt x="0" y="0"/>
                </a:moveTo>
                <a:lnTo>
                  <a:pt x="3609474" y="0"/>
                </a:lnTo>
                <a:lnTo>
                  <a:pt x="3609474" y="3599443"/>
                </a:lnTo>
                <a:lnTo>
                  <a:pt x="0" y="3599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 name="Group 5"/>
          <p:cNvGrpSpPr/>
          <p:nvPr/>
        </p:nvGrpSpPr>
        <p:grpSpPr>
          <a:xfrm>
            <a:off x="7268272" y="1781091"/>
            <a:ext cx="1595103" cy="307152"/>
            <a:chOff x="0" y="0"/>
            <a:chExt cx="2126804" cy="409535"/>
          </a:xfrm>
        </p:grpSpPr>
        <p:grpSp>
          <p:nvGrpSpPr>
            <p:cNvPr id="6" name="Group 6"/>
            <p:cNvGrpSpPr/>
            <p:nvPr/>
          </p:nvGrpSpPr>
          <p:grpSpPr>
            <a:xfrm>
              <a:off x="0" y="0"/>
              <a:ext cx="860163" cy="409535"/>
              <a:chOff x="0" y="0"/>
              <a:chExt cx="13398500" cy="6379210"/>
            </a:xfrm>
          </p:grpSpPr>
          <p:sp>
            <p:nvSpPr>
              <p:cNvPr id="7" name="Freeform 7"/>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en-GB"/>
              </a:p>
            </p:txBody>
          </p:sp>
        </p:grpSp>
        <p:grpSp>
          <p:nvGrpSpPr>
            <p:cNvPr id="8" name="Group 8"/>
            <p:cNvGrpSpPr/>
            <p:nvPr/>
          </p:nvGrpSpPr>
          <p:grpSpPr>
            <a:xfrm>
              <a:off x="633320" y="0"/>
              <a:ext cx="860163" cy="409535"/>
              <a:chOff x="0" y="0"/>
              <a:chExt cx="13398500" cy="6379210"/>
            </a:xfrm>
          </p:grpSpPr>
          <p:sp>
            <p:nvSpPr>
              <p:cNvPr id="9" name="Freeform 9"/>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en-GB"/>
              </a:p>
            </p:txBody>
          </p:sp>
        </p:grpSp>
        <p:grpSp>
          <p:nvGrpSpPr>
            <p:cNvPr id="10" name="Group 10"/>
            <p:cNvGrpSpPr/>
            <p:nvPr/>
          </p:nvGrpSpPr>
          <p:grpSpPr>
            <a:xfrm>
              <a:off x="1266641" y="0"/>
              <a:ext cx="860163" cy="409535"/>
              <a:chOff x="0" y="0"/>
              <a:chExt cx="13398500" cy="6379210"/>
            </a:xfrm>
          </p:grpSpPr>
          <p:sp>
            <p:nvSpPr>
              <p:cNvPr id="11" name="Freeform 11"/>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en-GB"/>
              </a:p>
            </p:txBody>
          </p:sp>
        </p:grpSp>
      </p:grpSp>
      <p:sp>
        <p:nvSpPr>
          <p:cNvPr id="12" name="Freeform 12"/>
          <p:cNvSpPr/>
          <p:nvPr/>
        </p:nvSpPr>
        <p:spPr>
          <a:xfrm>
            <a:off x="4645530" y="3734388"/>
            <a:ext cx="462541" cy="115635"/>
          </a:xfrm>
          <a:custGeom>
            <a:avLst/>
            <a:gdLst/>
            <a:ahLst/>
            <a:cxnLst/>
            <a:rect l="l" t="t" r="r" b="b"/>
            <a:pathLst>
              <a:path w="462541" h="115635">
                <a:moveTo>
                  <a:pt x="0" y="0"/>
                </a:moveTo>
                <a:lnTo>
                  <a:pt x="462540" y="0"/>
                </a:lnTo>
                <a:lnTo>
                  <a:pt x="462540" y="115635"/>
                </a:lnTo>
                <a:lnTo>
                  <a:pt x="0" y="1156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TextBox 13"/>
          <p:cNvSpPr txBox="1"/>
          <p:nvPr/>
        </p:nvSpPr>
        <p:spPr>
          <a:xfrm>
            <a:off x="1257886" y="2629669"/>
            <a:ext cx="7237828" cy="605324"/>
          </a:xfrm>
          <a:prstGeom prst="rect">
            <a:avLst/>
          </a:prstGeom>
        </p:spPr>
        <p:txBody>
          <a:bodyPr lIns="0" tIns="0" rIns="0" bIns="0" rtlCol="0" anchor="t">
            <a:spAutoFit/>
          </a:bodyPr>
          <a:lstStyle/>
          <a:p>
            <a:pPr algn="ctr">
              <a:lnSpc>
                <a:spcPts val="4778"/>
              </a:lnSpc>
            </a:pPr>
            <a:r>
              <a:rPr lang="en-US" sz="4266" b="1">
                <a:solidFill>
                  <a:srgbClr val="FFFFFF"/>
                </a:solidFill>
                <a:latin typeface="Montserrat Semi-Bold"/>
                <a:ea typeface="Montserrat Semi-Bold"/>
                <a:cs typeface="Montserrat Semi-Bold"/>
                <a:sym typeface="Montserrat Semi-Bold"/>
              </a:rPr>
              <a:t>Member Locations</a:t>
            </a:r>
          </a:p>
        </p:txBody>
      </p:sp>
      <p:sp>
        <p:nvSpPr>
          <p:cNvPr id="14" name="TextBox 14"/>
          <p:cNvSpPr txBox="1"/>
          <p:nvPr/>
        </p:nvSpPr>
        <p:spPr>
          <a:xfrm>
            <a:off x="1341042" y="4191087"/>
            <a:ext cx="7071516" cy="951158"/>
          </a:xfrm>
          <a:prstGeom prst="rect">
            <a:avLst/>
          </a:prstGeom>
        </p:spPr>
        <p:txBody>
          <a:bodyPr lIns="0" tIns="0" rIns="0" bIns="0" rtlCol="0" anchor="t">
            <a:spAutoFit/>
          </a:bodyPr>
          <a:lstStyle/>
          <a:p>
            <a:pPr algn="ctr">
              <a:lnSpc>
                <a:spcPts val="3891"/>
              </a:lnSpc>
              <a:spcBef>
                <a:spcPct val="0"/>
              </a:spcBef>
            </a:pPr>
            <a:r>
              <a:rPr lang="en-US" sz="2779" spc="325" dirty="0">
                <a:solidFill>
                  <a:srgbClr val="FFFFFF"/>
                </a:solidFill>
                <a:latin typeface="Lato"/>
                <a:ea typeface="Lato"/>
                <a:cs typeface="Lato"/>
                <a:sym typeface="Lato"/>
              </a:rPr>
              <a:t>Europe, US, Canada, Asia, and Africa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12444" y="4125528"/>
            <a:ext cx="1376683" cy="1376683"/>
          </a:xfrm>
          <a:custGeom>
            <a:avLst/>
            <a:gdLst/>
            <a:ahLst/>
            <a:cxnLst/>
            <a:rect l="l" t="t" r="r" b="b"/>
            <a:pathLst>
              <a:path w="1376683" h="1376683">
                <a:moveTo>
                  <a:pt x="0" y="0"/>
                </a:moveTo>
                <a:lnTo>
                  <a:pt x="1376682" y="0"/>
                </a:lnTo>
                <a:lnTo>
                  <a:pt x="1376682" y="1376683"/>
                </a:lnTo>
                <a:lnTo>
                  <a:pt x="0" y="1376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a:off x="4951865" y="4125528"/>
            <a:ext cx="1376683" cy="1376683"/>
          </a:xfrm>
          <a:custGeom>
            <a:avLst/>
            <a:gdLst/>
            <a:ahLst/>
            <a:cxnLst/>
            <a:rect l="l" t="t" r="r" b="b"/>
            <a:pathLst>
              <a:path w="1376683" h="1376683">
                <a:moveTo>
                  <a:pt x="1376683" y="0"/>
                </a:moveTo>
                <a:lnTo>
                  <a:pt x="0" y="0"/>
                </a:lnTo>
                <a:lnTo>
                  <a:pt x="0" y="1376683"/>
                </a:lnTo>
                <a:lnTo>
                  <a:pt x="1376683" y="1376683"/>
                </a:lnTo>
                <a:lnTo>
                  <a:pt x="13766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10800000">
            <a:off x="4951865" y="2601500"/>
            <a:ext cx="1376683" cy="1376683"/>
          </a:xfrm>
          <a:custGeom>
            <a:avLst/>
            <a:gdLst/>
            <a:ahLst/>
            <a:cxnLst/>
            <a:rect l="l" t="t" r="r" b="b"/>
            <a:pathLst>
              <a:path w="1376683" h="1376683">
                <a:moveTo>
                  <a:pt x="0" y="0"/>
                </a:moveTo>
                <a:lnTo>
                  <a:pt x="1376683" y="0"/>
                </a:lnTo>
                <a:lnTo>
                  <a:pt x="1376683" y="1376683"/>
                </a:lnTo>
                <a:lnTo>
                  <a:pt x="0" y="1376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rot="-10800000" flipH="1">
            <a:off x="3412444" y="2601500"/>
            <a:ext cx="1376683" cy="1376683"/>
          </a:xfrm>
          <a:custGeom>
            <a:avLst/>
            <a:gdLst/>
            <a:ahLst/>
            <a:cxnLst/>
            <a:rect l="l" t="t" r="r" b="b"/>
            <a:pathLst>
              <a:path w="1376683" h="1376683">
                <a:moveTo>
                  <a:pt x="1376682" y="0"/>
                </a:moveTo>
                <a:lnTo>
                  <a:pt x="0" y="0"/>
                </a:lnTo>
                <a:lnTo>
                  <a:pt x="0" y="1376683"/>
                </a:lnTo>
                <a:lnTo>
                  <a:pt x="1376682" y="1376683"/>
                </a:lnTo>
                <a:lnTo>
                  <a:pt x="137668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AutoShape 6"/>
          <p:cNvSpPr/>
          <p:nvPr/>
        </p:nvSpPr>
        <p:spPr>
          <a:xfrm>
            <a:off x="0" y="6376035"/>
            <a:ext cx="9753600" cy="548640"/>
          </a:xfrm>
          <a:prstGeom prst="rect">
            <a:avLst/>
          </a:prstGeom>
          <a:solidFill>
            <a:srgbClr val="F4F4F4"/>
          </a:solidFill>
        </p:spPr>
        <p:txBody>
          <a:bodyPr/>
          <a:lstStyle/>
          <a:p>
            <a:endParaRPr lang="en-GB"/>
          </a:p>
        </p:txBody>
      </p:sp>
      <p:sp>
        <p:nvSpPr>
          <p:cNvPr id="7" name="AutoShape 7"/>
          <p:cNvSpPr/>
          <p:nvPr/>
        </p:nvSpPr>
        <p:spPr>
          <a:xfrm>
            <a:off x="8087859" y="6642735"/>
            <a:ext cx="1665741" cy="0"/>
          </a:xfrm>
          <a:prstGeom prst="line">
            <a:avLst/>
          </a:prstGeom>
          <a:ln w="19050" cap="rnd">
            <a:solidFill>
              <a:srgbClr val="737373"/>
            </a:solidFill>
            <a:prstDash val="solid"/>
            <a:headEnd type="none" w="sm" len="sm"/>
            <a:tailEnd type="none" w="sm" len="sm"/>
          </a:ln>
        </p:spPr>
        <p:txBody>
          <a:bodyPr/>
          <a:lstStyle/>
          <a:p>
            <a:endParaRPr lang="en-GB"/>
          </a:p>
        </p:txBody>
      </p:sp>
      <p:sp>
        <p:nvSpPr>
          <p:cNvPr id="8" name="AutoShape 8"/>
          <p:cNvSpPr/>
          <p:nvPr/>
        </p:nvSpPr>
        <p:spPr>
          <a:xfrm>
            <a:off x="0" y="6657975"/>
            <a:ext cx="1665741" cy="0"/>
          </a:xfrm>
          <a:prstGeom prst="line">
            <a:avLst/>
          </a:prstGeom>
          <a:ln w="19050" cap="rnd">
            <a:solidFill>
              <a:srgbClr val="737373"/>
            </a:solidFill>
            <a:prstDash val="solid"/>
            <a:headEnd type="none" w="sm" len="sm"/>
            <a:tailEnd type="none" w="sm" len="sm"/>
          </a:ln>
        </p:spPr>
        <p:txBody>
          <a:bodyPr/>
          <a:lstStyle/>
          <a:p>
            <a:endParaRPr lang="en-GB"/>
          </a:p>
        </p:txBody>
      </p:sp>
      <p:sp>
        <p:nvSpPr>
          <p:cNvPr id="9" name="AutoShape 9"/>
          <p:cNvSpPr/>
          <p:nvPr/>
        </p:nvSpPr>
        <p:spPr>
          <a:xfrm flipV="1">
            <a:off x="381000" y="4291011"/>
            <a:ext cx="2502960" cy="41639"/>
          </a:xfrm>
          <a:prstGeom prst="line">
            <a:avLst/>
          </a:prstGeom>
          <a:ln w="581025" cap="rnd">
            <a:solidFill>
              <a:srgbClr val="F9A727"/>
            </a:solidFill>
            <a:prstDash val="solid"/>
            <a:headEnd type="none" w="sm" len="sm"/>
            <a:tailEnd type="none" w="sm" len="sm"/>
          </a:ln>
        </p:spPr>
        <p:txBody>
          <a:bodyPr/>
          <a:lstStyle/>
          <a:p>
            <a:endParaRPr lang="en-GB"/>
          </a:p>
        </p:txBody>
      </p:sp>
      <p:sp>
        <p:nvSpPr>
          <p:cNvPr id="10" name="AutoShape 10"/>
          <p:cNvSpPr/>
          <p:nvPr/>
        </p:nvSpPr>
        <p:spPr>
          <a:xfrm>
            <a:off x="6828775" y="4237146"/>
            <a:ext cx="2391425" cy="30053"/>
          </a:xfrm>
          <a:prstGeom prst="line">
            <a:avLst/>
          </a:prstGeom>
          <a:ln w="581025" cap="rnd">
            <a:solidFill>
              <a:srgbClr val="F9A727"/>
            </a:solidFill>
            <a:prstDash val="solid"/>
            <a:headEnd type="none" w="sm" len="sm"/>
            <a:tailEnd type="none" w="sm" len="sm"/>
          </a:ln>
        </p:spPr>
        <p:txBody>
          <a:bodyPr/>
          <a:lstStyle/>
          <a:p>
            <a:endParaRPr lang="en-GB"/>
          </a:p>
        </p:txBody>
      </p:sp>
      <p:sp>
        <p:nvSpPr>
          <p:cNvPr id="11" name="AutoShape 11"/>
          <p:cNvSpPr/>
          <p:nvPr/>
        </p:nvSpPr>
        <p:spPr>
          <a:xfrm flipV="1">
            <a:off x="359364" y="2192760"/>
            <a:ext cx="2524596" cy="13229"/>
          </a:xfrm>
          <a:prstGeom prst="line">
            <a:avLst/>
          </a:prstGeom>
          <a:ln w="581025" cap="rnd">
            <a:solidFill>
              <a:srgbClr val="F9A727"/>
            </a:solidFill>
            <a:prstDash val="solid"/>
            <a:headEnd type="none" w="sm" len="sm"/>
            <a:tailEnd type="none" w="sm" len="sm"/>
          </a:ln>
        </p:spPr>
        <p:txBody>
          <a:bodyPr/>
          <a:lstStyle/>
          <a:p>
            <a:endParaRPr lang="en-GB"/>
          </a:p>
        </p:txBody>
      </p:sp>
      <p:sp>
        <p:nvSpPr>
          <p:cNvPr id="12" name="AutoShape 12"/>
          <p:cNvSpPr/>
          <p:nvPr/>
        </p:nvSpPr>
        <p:spPr>
          <a:xfrm>
            <a:off x="6778723" y="2078460"/>
            <a:ext cx="2496374" cy="19379"/>
          </a:xfrm>
          <a:prstGeom prst="line">
            <a:avLst/>
          </a:prstGeom>
          <a:ln w="581025" cap="rnd">
            <a:solidFill>
              <a:srgbClr val="F9A727"/>
            </a:solidFill>
            <a:prstDash val="solid"/>
            <a:headEnd type="none" w="sm" len="sm"/>
            <a:tailEnd type="none" w="sm" len="sm"/>
          </a:ln>
        </p:spPr>
        <p:txBody>
          <a:bodyPr/>
          <a:lstStyle/>
          <a:p>
            <a:endParaRPr lang="en-GB"/>
          </a:p>
        </p:txBody>
      </p:sp>
      <p:sp>
        <p:nvSpPr>
          <p:cNvPr id="13" name="Freeform 13"/>
          <p:cNvSpPr/>
          <p:nvPr/>
        </p:nvSpPr>
        <p:spPr>
          <a:xfrm>
            <a:off x="156237" y="207378"/>
            <a:ext cx="2727723" cy="801078"/>
          </a:xfrm>
          <a:custGeom>
            <a:avLst/>
            <a:gdLst/>
            <a:ahLst/>
            <a:cxnLst/>
            <a:rect l="l" t="t" r="r" b="b"/>
            <a:pathLst>
              <a:path w="3218227" h="997650">
                <a:moveTo>
                  <a:pt x="0" y="0"/>
                </a:moveTo>
                <a:lnTo>
                  <a:pt x="3218226" y="0"/>
                </a:lnTo>
                <a:lnTo>
                  <a:pt x="3218226" y="997650"/>
                </a:lnTo>
                <a:lnTo>
                  <a:pt x="0" y="997650"/>
                </a:lnTo>
                <a:lnTo>
                  <a:pt x="0" y="0"/>
                </a:lnTo>
                <a:close/>
              </a:path>
            </a:pathLst>
          </a:custGeom>
          <a:blipFill>
            <a:blip r:embed="rId4"/>
            <a:stretch>
              <a:fillRect/>
            </a:stretch>
          </a:blipFill>
        </p:spPr>
        <p:txBody>
          <a:bodyPr/>
          <a:lstStyle/>
          <a:p>
            <a:endParaRPr lang="en-GB"/>
          </a:p>
        </p:txBody>
      </p:sp>
      <p:sp>
        <p:nvSpPr>
          <p:cNvPr id="14" name="TextBox 14"/>
          <p:cNvSpPr txBox="1"/>
          <p:nvPr/>
        </p:nvSpPr>
        <p:spPr>
          <a:xfrm>
            <a:off x="1665741" y="1044829"/>
            <a:ext cx="6422118" cy="609769"/>
          </a:xfrm>
          <a:prstGeom prst="rect">
            <a:avLst/>
          </a:prstGeom>
        </p:spPr>
        <p:txBody>
          <a:bodyPr lIns="0" tIns="0" rIns="0" bIns="0" rtlCol="0" anchor="t">
            <a:spAutoFit/>
          </a:bodyPr>
          <a:lstStyle/>
          <a:p>
            <a:pPr algn="ctr">
              <a:lnSpc>
                <a:spcPts val="4778"/>
              </a:lnSpc>
            </a:pPr>
            <a:r>
              <a:rPr lang="en-US" sz="4266" b="1">
                <a:solidFill>
                  <a:srgbClr val="00385C"/>
                </a:solidFill>
                <a:latin typeface="Montserrat Semi-Bold"/>
                <a:ea typeface="Montserrat Semi-Bold"/>
                <a:cs typeface="Montserrat Semi-Bold"/>
                <a:sym typeface="Montserrat Semi-Bold"/>
              </a:rPr>
              <a:t>Member Benefits</a:t>
            </a:r>
          </a:p>
        </p:txBody>
      </p:sp>
      <p:sp>
        <p:nvSpPr>
          <p:cNvPr id="15" name="TextBox 15"/>
          <p:cNvSpPr txBox="1"/>
          <p:nvPr/>
        </p:nvSpPr>
        <p:spPr>
          <a:xfrm>
            <a:off x="3538503" y="2668913"/>
            <a:ext cx="1243788" cy="1301095"/>
          </a:xfrm>
          <a:prstGeom prst="rect">
            <a:avLst/>
          </a:prstGeom>
        </p:spPr>
        <p:txBody>
          <a:bodyPr lIns="0" tIns="0" rIns="0" bIns="0" rtlCol="0" anchor="t">
            <a:spAutoFit/>
          </a:bodyPr>
          <a:lstStyle/>
          <a:p>
            <a:pPr algn="ctr">
              <a:lnSpc>
                <a:spcPts val="10674"/>
              </a:lnSpc>
              <a:spcBef>
                <a:spcPct val="0"/>
              </a:spcBef>
            </a:pPr>
            <a:r>
              <a:rPr lang="en-US" sz="7624" b="1">
                <a:solidFill>
                  <a:srgbClr val="F9A727"/>
                </a:solidFill>
                <a:latin typeface="Montserrat Semi-Bold"/>
                <a:ea typeface="Montserrat Semi-Bold"/>
                <a:cs typeface="Montserrat Semi-Bold"/>
                <a:sym typeface="Montserrat Semi-Bold"/>
              </a:rPr>
              <a:t>Q</a:t>
            </a:r>
          </a:p>
        </p:txBody>
      </p:sp>
      <p:sp>
        <p:nvSpPr>
          <p:cNvPr id="16" name="TextBox 16"/>
          <p:cNvSpPr txBox="1"/>
          <p:nvPr/>
        </p:nvSpPr>
        <p:spPr>
          <a:xfrm>
            <a:off x="4959064" y="2668913"/>
            <a:ext cx="1243788" cy="1301095"/>
          </a:xfrm>
          <a:prstGeom prst="rect">
            <a:avLst/>
          </a:prstGeom>
        </p:spPr>
        <p:txBody>
          <a:bodyPr lIns="0" tIns="0" rIns="0" bIns="0" rtlCol="0" anchor="t">
            <a:spAutoFit/>
          </a:bodyPr>
          <a:lstStyle/>
          <a:p>
            <a:pPr algn="ctr">
              <a:lnSpc>
                <a:spcPts val="10674"/>
              </a:lnSpc>
              <a:spcBef>
                <a:spcPct val="0"/>
              </a:spcBef>
            </a:pPr>
            <a:r>
              <a:rPr lang="en-US" sz="7624" b="1">
                <a:solidFill>
                  <a:srgbClr val="F9A727"/>
                </a:solidFill>
                <a:latin typeface="Montserrat Semi-Bold"/>
                <a:ea typeface="Montserrat Semi-Bold"/>
                <a:cs typeface="Montserrat Semi-Bold"/>
                <a:sym typeface="Montserrat Semi-Bold"/>
              </a:rPr>
              <a:t>P</a:t>
            </a:r>
          </a:p>
        </p:txBody>
      </p:sp>
      <p:sp>
        <p:nvSpPr>
          <p:cNvPr id="17" name="TextBox 17"/>
          <p:cNvSpPr txBox="1"/>
          <p:nvPr/>
        </p:nvSpPr>
        <p:spPr>
          <a:xfrm>
            <a:off x="3548478" y="3965403"/>
            <a:ext cx="1243788" cy="1301095"/>
          </a:xfrm>
          <a:prstGeom prst="rect">
            <a:avLst/>
          </a:prstGeom>
        </p:spPr>
        <p:txBody>
          <a:bodyPr lIns="0" tIns="0" rIns="0" bIns="0" rtlCol="0" anchor="t">
            <a:spAutoFit/>
          </a:bodyPr>
          <a:lstStyle/>
          <a:p>
            <a:pPr algn="ctr">
              <a:lnSpc>
                <a:spcPts val="10674"/>
              </a:lnSpc>
              <a:spcBef>
                <a:spcPct val="0"/>
              </a:spcBef>
            </a:pPr>
            <a:r>
              <a:rPr lang="en-US" sz="7624" b="1">
                <a:solidFill>
                  <a:srgbClr val="F9A727"/>
                </a:solidFill>
                <a:latin typeface="Montserrat Semi-Bold"/>
                <a:ea typeface="Montserrat Semi-Bold"/>
                <a:cs typeface="Montserrat Semi-Bold"/>
                <a:sym typeface="Montserrat Semi-Bold"/>
              </a:rPr>
              <a:t>I</a:t>
            </a:r>
          </a:p>
        </p:txBody>
      </p:sp>
      <p:sp>
        <p:nvSpPr>
          <p:cNvPr id="18" name="TextBox 18"/>
          <p:cNvSpPr txBox="1"/>
          <p:nvPr/>
        </p:nvSpPr>
        <p:spPr>
          <a:xfrm>
            <a:off x="4969039" y="3965403"/>
            <a:ext cx="1243788" cy="1301095"/>
          </a:xfrm>
          <a:prstGeom prst="rect">
            <a:avLst/>
          </a:prstGeom>
        </p:spPr>
        <p:txBody>
          <a:bodyPr lIns="0" tIns="0" rIns="0" bIns="0" rtlCol="0" anchor="t">
            <a:spAutoFit/>
          </a:bodyPr>
          <a:lstStyle/>
          <a:p>
            <a:pPr algn="ctr">
              <a:lnSpc>
                <a:spcPts val="10674"/>
              </a:lnSpc>
              <a:spcBef>
                <a:spcPct val="0"/>
              </a:spcBef>
            </a:pPr>
            <a:r>
              <a:rPr lang="en-US" sz="7624" b="1">
                <a:solidFill>
                  <a:srgbClr val="F9A727"/>
                </a:solidFill>
                <a:latin typeface="Montserrat Semi-Bold"/>
                <a:ea typeface="Montserrat Semi-Bold"/>
                <a:cs typeface="Montserrat Semi-Bold"/>
                <a:sym typeface="Montserrat Semi-Bold"/>
              </a:rPr>
              <a:t>O</a:t>
            </a:r>
          </a:p>
        </p:txBody>
      </p:sp>
      <p:sp>
        <p:nvSpPr>
          <p:cNvPr id="19" name="TextBox 19"/>
          <p:cNvSpPr txBox="1"/>
          <p:nvPr/>
        </p:nvSpPr>
        <p:spPr>
          <a:xfrm>
            <a:off x="132581" y="2489476"/>
            <a:ext cx="3477677" cy="1275670"/>
          </a:xfrm>
          <a:prstGeom prst="rect">
            <a:avLst/>
          </a:prstGeom>
        </p:spPr>
        <p:txBody>
          <a:bodyPr lIns="0" tIns="0" rIns="0" bIns="0" rtlCol="0" anchor="t">
            <a:spAutoFit/>
          </a:bodyPr>
          <a:lstStyle/>
          <a:p>
            <a:pPr marL="381421" lvl="1" indent="-190710" algn="l">
              <a:lnSpc>
                <a:spcPts val="2473"/>
              </a:lnSpc>
              <a:buFont typeface="Arial"/>
              <a:buChar char="•"/>
            </a:pPr>
            <a:r>
              <a:rPr lang="en-US" sz="1766" spc="206" dirty="0">
                <a:solidFill>
                  <a:srgbClr val="00385C"/>
                </a:solidFill>
                <a:latin typeface="Lato"/>
                <a:ea typeface="Lato"/>
                <a:cs typeface="Lato"/>
                <a:sym typeface="Lato"/>
              </a:rPr>
              <a:t>Members are leaders in their chosen fields </a:t>
            </a:r>
          </a:p>
          <a:p>
            <a:pPr marL="403010" lvl="1" indent="-201505" algn="l">
              <a:lnSpc>
                <a:spcPts val="2613"/>
              </a:lnSpc>
              <a:buFont typeface="Arial"/>
              <a:buChar char="•"/>
            </a:pPr>
            <a:r>
              <a:rPr lang="en-US" sz="1866" spc="218" dirty="0">
                <a:solidFill>
                  <a:srgbClr val="00385C"/>
                </a:solidFill>
                <a:latin typeface="Lato"/>
                <a:ea typeface="Lato"/>
                <a:cs typeface="Lato"/>
                <a:sym typeface="Lato"/>
              </a:rPr>
              <a:t>High quality work referrals</a:t>
            </a:r>
          </a:p>
        </p:txBody>
      </p:sp>
      <p:sp>
        <p:nvSpPr>
          <p:cNvPr id="20" name="TextBox 20"/>
          <p:cNvSpPr txBox="1"/>
          <p:nvPr/>
        </p:nvSpPr>
        <p:spPr>
          <a:xfrm>
            <a:off x="259343" y="4729080"/>
            <a:ext cx="2972126" cy="1517227"/>
          </a:xfrm>
          <a:prstGeom prst="rect">
            <a:avLst/>
          </a:prstGeom>
        </p:spPr>
        <p:txBody>
          <a:bodyPr lIns="0" tIns="0" rIns="0" bIns="0" rtlCol="0" anchor="t">
            <a:spAutoFit/>
          </a:bodyPr>
          <a:lstStyle/>
          <a:p>
            <a:pPr marL="381421" lvl="1" indent="-190710" algn="l">
              <a:lnSpc>
                <a:spcPts val="2473"/>
              </a:lnSpc>
              <a:buFont typeface="Arial"/>
              <a:buChar char="•"/>
            </a:pPr>
            <a:r>
              <a:rPr lang="en-US" sz="1766" spc="206">
                <a:solidFill>
                  <a:srgbClr val="00385C"/>
                </a:solidFill>
                <a:latin typeface="Lato"/>
                <a:ea typeface="Lato"/>
                <a:cs typeface="Lato"/>
                <a:sym typeface="Lato"/>
              </a:rPr>
              <a:t>Legal support globally</a:t>
            </a:r>
          </a:p>
          <a:p>
            <a:pPr marL="381421" lvl="1" indent="-190710" algn="l">
              <a:lnSpc>
                <a:spcPts val="2473"/>
              </a:lnSpc>
              <a:buFont typeface="Arial"/>
              <a:buChar char="•"/>
            </a:pPr>
            <a:r>
              <a:rPr lang="en-US" sz="1766" spc="206">
                <a:solidFill>
                  <a:srgbClr val="00385C"/>
                </a:solidFill>
                <a:latin typeface="Lato"/>
                <a:ea typeface="Lato"/>
                <a:cs typeface="Lato"/>
                <a:sym typeface="Lato"/>
              </a:rPr>
              <a:t>Trends and their impact on legal services</a:t>
            </a:r>
          </a:p>
        </p:txBody>
      </p:sp>
      <p:sp>
        <p:nvSpPr>
          <p:cNvPr id="21" name="TextBox 21"/>
          <p:cNvSpPr txBox="1"/>
          <p:nvPr/>
        </p:nvSpPr>
        <p:spPr>
          <a:xfrm>
            <a:off x="359364" y="4122593"/>
            <a:ext cx="2279798" cy="210058"/>
          </a:xfrm>
          <a:prstGeom prst="rect">
            <a:avLst/>
          </a:prstGeom>
        </p:spPr>
        <p:txBody>
          <a:bodyPr lIns="0" tIns="0" rIns="0" bIns="0" rtlCol="0" anchor="t">
            <a:spAutoFit/>
          </a:bodyPr>
          <a:lstStyle/>
          <a:p>
            <a:pPr algn="r">
              <a:lnSpc>
                <a:spcPts val="1791"/>
              </a:lnSpc>
              <a:spcBef>
                <a:spcPct val="0"/>
              </a:spcBef>
            </a:pPr>
            <a:r>
              <a:rPr lang="en-US" sz="1280" b="1" dirty="0">
                <a:solidFill>
                  <a:srgbClr val="00385C"/>
                </a:solidFill>
                <a:latin typeface="Montserrat Bold"/>
                <a:ea typeface="Montserrat Bold"/>
                <a:cs typeface="Montserrat Bold"/>
                <a:sym typeface="Montserrat Bold"/>
              </a:rPr>
              <a:t>INTERNATIONAL</a:t>
            </a:r>
          </a:p>
        </p:txBody>
      </p:sp>
      <p:sp>
        <p:nvSpPr>
          <p:cNvPr id="22" name="TextBox 22"/>
          <p:cNvSpPr txBox="1"/>
          <p:nvPr/>
        </p:nvSpPr>
        <p:spPr>
          <a:xfrm>
            <a:off x="6778722" y="2380140"/>
            <a:ext cx="2839035" cy="1212427"/>
          </a:xfrm>
          <a:prstGeom prst="rect">
            <a:avLst/>
          </a:prstGeom>
        </p:spPr>
        <p:txBody>
          <a:bodyPr lIns="0" tIns="0" rIns="0" bIns="0" rtlCol="0" anchor="t">
            <a:spAutoFit/>
          </a:bodyPr>
          <a:lstStyle/>
          <a:p>
            <a:pPr marL="381421" lvl="1" indent="-190710" algn="l">
              <a:lnSpc>
                <a:spcPts val="2473"/>
              </a:lnSpc>
              <a:buFont typeface="Arial"/>
              <a:buChar char="•"/>
            </a:pPr>
            <a:r>
              <a:rPr lang="en-US" sz="1766" spc="206">
                <a:solidFill>
                  <a:srgbClr val="00385C"/>
                </a:solidFill>
                <a:latin typeface="Lato"/>
                <a:ea typeface="Lato"/>
                <a:cs typeface="Lato"/>
                <a:sym typeface="Lato"/>
              </a:rPr>
              <a:t>Trusted network of peers who are highly skilled </a:t>
            </a:r>
          </a:p>
          <a:p>
            <a:pPr marL="381421" lvl="1" indent="-190710" algn="l">
              <a:lnSpc>
                <a:spcPts val="2473"/>
              </a:lnSpc>
              <a:buFont typeface="Arial"/>
              <a:buChar char="•"/>
            </a:pPr>
            <a:r>
              <a:rPr lang="en-US" sz="1766" spc="206">
                <a:solidFill>
                  <a:srgbClr val="00385C"/>
                </a:solidFill>
                <a:latin typeface="Lato"/>
                <a:ea typeface="Lato"/>
                <a:cs typeface="Lato"/>
                <a:sym typeface="Lato"/>
              </a:rPr>
              <a:t>Peer learning</a:t>
            </a:r>
          </a:p>
        </p:txBody>
      </p:sp>
      <p:sp>
        <p:nvSpPr>
          <p:cNvPr id="23" name="TextBox 23"/>
          <p:cNvSpPr txBox="1"/>
          <p:nvPr/>
        </p:nvSpPr>
        <p:spPr>
          <a:xfrm>
            <a:off x="6741119" y="4603859"/>
            <a:ext cx="3012481" cy="1517227"/>
          </a:xfrm>
          <a:prstGeom prst="rect">
            <a:avLst/>
          </a:prstGeom>
        </p:spPr>
        <p:txBody>
          <a:bodyPr lIns="0" tIns="0" rIns="0" bIns="0" rtlCol="0" anchor="t">
            <a:spAutoFit/>
          </a:bodyPr>
          <a:lstStyle/>
          <a:p>
            <a:pPr marL="381421" lvl="1" indent="-190710" algn="l">
              <a:lnSpc>
                <a:spcPts val="2473"/>
              </a:lnSpc>
              <a:buFont typeface="Arial"/>
              <a:buChar char="•"/>
            </a:pPr>
            <a:r>
              <a:rPr lang="en-US" sz="1766" spc="206">
                <a:solidFill>
                  <a:srgbClr val="00385C"/>
                </a:solidFill>
                <a:latin typeface="Lato"/>
                <a:ea typeface="Lato"/>
                <a:cs typeface="Lato"/>
                <a:sym typeface="Lato"/>
              </a:rPr>
              <a:t>Grow your firm Receive referrals</a:t>
            </a:r>
          </a:p>
          <a:p>
            <a:pPr marL="381421" lvl="1" indent="-190710" algn="l">
              <a:lnSpc>
                <a:spcPts val="2473"/>
              </a:lnSpc>
              <a:buFont typeface="Arial"/>
              <a:buChar char="•"/>
            </a:pPr>
            <a:r>
              <a:rPr lang="en-US" sz="1766" spc="206">
                <a:solidFill>
                  <a:srgbClr val="00385C"/>
                </a:solidFill>
                <a:latin typeface="Lato"/>
                <a:ea typeface="Lato"/>
                <a:cs typeface="Lato"/>
                <a:sym typeface="Lato"/>
              </a:rPr>
              <a:t>Take part in the lawyer exchange programme</a:t>
            </a:r>
          </a:p>
        </p:txBody>
      </p:sp>
      <p:sp>
        <p:nvSpPr>
          <p:cNvPr id="24" name="TextBox 24"/>
          <p:cNvSpPr txBox="1"/>
          <p:nvPr/>
        </p:nvSpPr>
        <p:spPr>
          <a:xfrm>
            <a:off x="6995298" y="4078342"/>
            <a:ext cx="2279798" cy="210058"/>
          </a:xfrm>
          <a:prstGeom prst="rect">
            <a:avLst/>
          </a:prstGeom>
        </p:spPr>
        <p:txBody>
          <a:bodyPr lIns="0" tIns="0" rIns="0" bIns="0" rtlCol="0" anchor="t">
            <a:spAutoFit/>
          </a:bodyPr>
          <a:lstStyle/>
          <a:p>
            <a:pPr algn="l">
              <a:lnSpc>
                <a:spcPts val="1791"/>
              </a:lnSpc>
              <a:spcBef>
                <a:spcPct val="0"/>
              </a:spcBef>
            </a:pPr>
            <a:r>
              <a:rPr lang="en-US" sz="1280" b="1">
                <a:solidFill>
                  <a:srgbClr val="00385C"/>
                </a:solidFill>
                <a:latin typeface="Montserrat Bold"/>
                <a:ea typeface="Montserrat Bold"/>
                <a:cs typeface="Montserrat Bold"/>
                <a:sym typeface="Montserrat Bold"/>
              </a:rPr>
              <a:t>OPPORTUNITIES</a:t>
            </a:r>
          </a:p>
        </p:txBody>
      </p:sp>
      <p:sp>
        <p:nvSpPr>
          <p:cNvPr id="25" name="TextBox 25"/>
          <p:cNvSpPr txBox="1"/>
          <p:nvPr/>
        </p:nvSpPr>
        <p:spPr>
          <a:xfrm>
            <a:off x="1810770" y="6535801"/>
            <a:ext cx="6132059" cy="210058"/>
          </a:xfrm>
          <a:prstGeom prst="rect">
            <a:avLst/>
          </a:prstGeom>
        </p:spPr>
        <p:txBody>
          <a:bodyPr lIns="0" tIns="0" rIns="0" bIns="0" rtlCol="0" anchor="t">
            <a:spAutoFit/>
          </a:bodyPr>
          <a:lstStyle/>
          <a:p>
            <a:pPr algn="ctr">
              <a:lnSpc>
                <a:spcPts val="1791"/>
              </a:lnSpc>
              <a:spcBef>
                <a:spcPct val="0"/>
              </a:spcBef>
            </a:pPr>
            <a:r>
              <a:rPr lang="en-US" sz="1280" b="1" spc="241">
                <a:solidFill>
                  <a:srgbClr val="737373"/>
                </a:solidFill>
                <a:latin typeface="Montserrat Semi-Bold"/>
                <a:ea typeface="Montserrat Semi-Bold"/>
                <a:cs typeface="Montserrat Semi-Bold"/>
                <a:sym typeface="Montserrat Semi-Bold"/>
              </a:rPr>
              <a:t>An International Network of Law Firms</a:t>
            </a:r>
          </a:p>
        </p:txBody>
      </p:sp>
      <p:sp>
        <p:nvSpPr>
          <p:cNvPr id="26" name="TextBox 26"/>
          <p:cNvSpPr txBox="1"/>
          <p:nvPr/>
        </p:nvSpPr>
        <p:spPr>
          <a:xfrm>
            <a:off x="1665741" y="2097840"/>
            <a:ext cx="2279798" cy="210058"/>
          </a:xfrm>
          <a:prstGeom prst="rect">
            <a:avLst/>
          </a:prstGeom>
        </p:spPr>
        <p:txBody>
          <a:bodyPr lIns="0" tIns="0" rIns="0" bIns="0" rtlCol="0" anchor="t">
            <a:spAutoFit/>
          </a:bodyPr>
          <a:lstStyle/>
          <a:p>
            <a:pPr algn="l">
              <a:lnSpc>
                <a:spcPts val="1791"/>
              </a:lnSpc>
              <a:spcBef>
                <a:spcPct val="0"/>
              </a:spcBef>
            </a:pPr>
            <a:r>
              <a:rPr lang="en-US" sz="1280" b="1">
                <a:solidFill>
                  <a:srgbClr val="00385C"/>
                </a:solidFill>
                <a:latin typeface="Montserrat Bold"/>
                <a:ea typeface="Montserrat Bold"/>
                <a:cs typeface="Montserrat Bold"/>
                <a:sym typeface="Montserrat Bold"/>
              </a:rPr>
              <a:t>QUALITY</a:t>
            </a:r>
          </a:p>
        </p:txBody>
      </p:sp>
      <p:sp>
        <p:nvSpPr>
          <p:cNvPr id="27" name="TextBox 27"/>
          <p:cNvSpPr txBox="1"/>
          <p:nvPr/>
        </p:nvSpPr>
        <p:spPr>
          <a:xfrm>
            <a:off x="7041687" y="1906832"/>
            <a:ext cx="2279798" cy="210058"/>
          </a:xfrm>
          <a:prstGeom prst="rect">
            <a:avLst/>
          </a:prstGeom>
        </p:spPr>
        <p:txBody>
          <a:bodyPr lIns="0" tIns="0" rIns="0" bIns="0" rtlCol="0" anchor="t">
            <a:spAutoFit/>
          </a:bodyPr>
          <a:lstStyle/>
          <a:p>
            <a:pPr algn="l">
              <a:lnSpc>
                <a:spcPts val="1791"/>
              </a:lnSpc>
              <a:spcBef>
                <a:spcPct val="0"/>
              </a:spcBef>
            </a:pPr>
            <a:r>
              <a:rPr lang="en-US" sz="1280" b="1">
                <a:solidFill>
                  <a:srgbClr val="00385C"/>
                </a:solidFill>
                <a:latin typeface="Montserrat Bold"/>
                <a:ea typeface="Montserrat Bold"/>
                <a:cs typeface="Montserrat Bold"/>
                <a:sym typeface="Montserrat Bold"/>
              </a:rPr>
              <a:t>PEOPLE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431415" y="0"/>
            <a:ext cx="6322185" cy="7315200"/>
          </a:xfrm>
          <a:custGeom>
            <a:avLst/>
            <a:gdLst/>
            <a:ahLst/>
            <a:cxnLst/>
            <a:rect l="l" t="t" r="r" b="b"/>
            <a:pathLst>
              <a:path w="6322185" h="7315200">
                <a:moveTo>
                  <a:pt x="6322185" y="0"/>
                </a:moveTo>
                <a:lnTo>
                  <a:pt x="0" y="0"/>
                </a:lnTo>
                <a:lnTo>
                  <a:pt x="0" y="7315200"/>
                </a:lnTo>
                <a:lnTo>
                  <a:pt x="6322185" y="7315200"/>
                </a:lnTo>
                <a:lnTo>
                  <a:pt x="6322185" y="0"/>
                </a:lnTo>
                <a:close/>
              </a:path>
            </a:pathLst>
          </a:custGeom>
          <a:blipFill>
            <a:blip r:embed="rId2"/>
            <a:stretch>
              <a:fillRect l="-10398" r="-63161"/>
            </a:stretch>
          </a:blipFill>
        </p:spPr>
        <p:txBody>
          <a:bodyPr/>
          <a:lstStyle/>
          <a:p>
            <a:endParaRPr lang="en-GB"/>
          </a:p>
        </p:txBody>
      </p:sp>
      <p:grpSp>
        <p:nvGrpSpPr>
          <p:cNvPr id="3" name="Group 3"/>
          <p:cNvGrpSpPr/>
          <p:nvPr/>
        </p:nvGrpSpPr>
        <p:grpSpPr>
          <a:xfrm rot="20486502">
            <a:off x="-2785554" y="-1026946"/>
            <a:ext cx="9001068" cy="8427720"/>
            <a:chOff x="3929129" y="2302701"/>
            <a:chExt cx="12812015" cy="12914336"/>
          </a:xfrm>
        </p:grpSpPr>
        <p:sp>
          <p:nvSpPr>
            <p:cNvPr id="6" name="Freeform 6"/>
            <p:cNvSpPr/>
            <p:nvPr/>
          </p:nvSpPr>
          <p:spPr>
            <a:xfrm>
              <a:off x="5973005" y="4019418"/>
              <a:ext cx="5953862" cy="9758424"/>
            </a:xfrm>
            <a:custGeom>
              <a:avLst/>
              <a:gdLst/>
              <a:ahLst/>
              <a:cxnLst/>
              <a:rect l="l" t="t" r="r" b="b"/>
              <a:pathLst>
                <a:path w="10166523" h="10138270">
                  <a:moveTo>
                    <a:pt x="0" y="0"/>
                  </a:moveTo>
                  <a:lnTo>
                    <a:pt x="10166523" y="0"/>
                  </a:lnTo>
                  <a:lnTo>
                    <a:pt x="10166523" y="10138270"/>
                  </a:lnTo>
                  <a:lnTo>
                    <a:pt x="0" y="10138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1740267">
              <a:off x="3929129" y="2302701"/>
              <a:ext cx="12812015" cy="12812015"/>
            </a:xfrm>
            <a:custGeom>
              <a:avLst/>
              <a:gdLst/>
              <a:ahLst/>
              <a:cxnLst/>
              <a:rect l="l" t="t" r="r" b="b"/>
              <a:pathLst>
                <a:path w="12812015" h="12812015">
                  <a:moveTo>
                    <a:pt x="0" y="0"/>
                  </a:moveTo>
                  <a:lnTo>
                    <a:pt x="12812015" y="0"/>
                  </a:lnTo>
                  <a:lnTo>
                    <a:pt x="12812015" y="12812015"/>
                  </a:lnTo>
                  <a:lnTo>
                    <a:pt x="0" y="12812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9859733">
              <a:off x="4057388" y="2375705"/>
              <a:ext cx="12324309" cy="12841332"/>
            </a:xfrm>
            <a:custGeom>
              <a:avLst/>
              <a:gdLst/>
              <a:ahLst/>
              <a:cxnLst/>
              <a:rect l="l" t="t" r="r" b="b"/>
              <a:pathLst>
                <a:path w="12812015" h="12812015">
                  <a:moveTo>
                    <a:pt x="0" y="0"/>
                  </a:moveTo>
                  <a:lnTo>
                    <a:pt x="12812016" y="0"/>
                  </a:lnTo>
                  <a:lnTo>
                    <a:pt x="12812016" y="12812015"/>
                  </a:lnTo>
                  <a:lnTo>
                    <a:pt x="0" y="128120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grpSp>
      <p:sp>
        <p:nvSpPr>
          <p:cNvPr id="7" name="Freeform 7"/>
          <p:cNvSpPr/>
          <p:nvPr/>
        </p:nvSpPr>
        <p:spPr>
          <a:xfrm>
            <a:off x="4878244" y="182880"/>
            <a:ext cx="942289" cy="1097280"/>
          </a:xfrm>
          <a:custGeom>
            <a:avLst/>
            <a:gdLst/>
            <a:ahLst/>
            <a:cxnLst/>
            <a:rect l="l" t="t" r="r" b="b"/>
            <a:pathLst>
              <a:path w="942289" h="1097280">
                <a:moveTo>
                  <a:pt x="0" y="0"/>
                </a:moveTo>
                <a:lnTo>
                  <a:pt x="942289" y="0"/>
                </a:lnTo>
                <a:lnTo>
                  <a:pt x="942289" y="1097280"/>
                </a:lnTo>
                <a:lnTo>
                  <a:pt x="0" y="10972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TextBox 8"/>
          <p:cNvSpPr txBox="1"/>
          <p:nvPr/>
        </p:nvSpPr>
        <p:spPr>
          <a:xfrm>
            <a:off x="1" y="1280161"/>
            <a:ext cx="5029200" cy="5034840"/>
          </a:xfrm>
          <a:prstGeom prst="rect">
            <a:avLst/>
          </a:prstGeom>
        </p:spPr>
        <p:txBody>
          <a:bodyPr wrap="square" lIns="0" tIns="0" rIns="0" bIns="0" rtlCol="0" anchor="t">
            <a:spAutoFit/>
          </a:bodyPr>
          <a:lstStyle/>
          <a:p>
            <a:pPr marL="518160" lvl="1" indent="-259080" algn="l">
              <a:lnSpc>
                <a:spcPts val="3359"/>
              </a:lnSpc>
              <a:buFont typeface="Arial"/>
              <a:buChar char="•"/>
            </a:pPr>
            <a:r>
              <a:rPr lang="en-US" sz="2400" spc="280" dirty="0">
                <a:solidFill>
                  <a:srgbClr val="FFFFFF"/>
                </a:solidFill>
                <a:latin typeface="Lato"/>
                <a:ea typeface="Lato"/>
                <a:cs typeface="Lato"/>
                <a:sym typeface="Lato"/>
              </a:rPr>
              <a:t>2 international </a:t>
            </a:r>
            <a:r>
              <a:rPr lang="en-US" sz="2400" b="1" spc="280" dirty="0">
                <a:solidFill>
                  <a:srgbClr val="FFFFFF"/>
                </a:solidFill>
                <a:latin typeface="Lato Bold"/>
                <a:ea typeface="Lato Bold"/>
                <a:cs typeface="Lato Bold"/>
                <a:sym typeface="Lato Bold"/>
              </a:rPr>
              <a:t>conferences</a:t>
            </a:r>
            <a:r>
              <a:rPr lang="en-US" sz="2400" spc="280" dirty="0">
                <a:solidFill>
                  <a:srgbClr val="FFFFFF"/>
                </a:solidFill>
                <a:latin typeface="Lato"/>
                <a:ea typeface="Lato"/>
                <a:cs typeface="Lato"/>
                <a:sym typeface="Lato"/>
              </a:rPr>
              <a:t> each year</a:t>
            </a:r>
          </a:p>
          <a:p>
            <a:pPr algn="l">
              <a:lnSpc>
                <a:spcPts val="3359"/>
              </a:lnSpc>
            </a:pPr>
            <a:endParaRPr lang="en-US" sz="2400" spc="280" dirty="0">
              <a:solidFill>
                <a:srgbClr val="FFFFFF"/>
              </a:solidFill>
              <a:latin typeface="Lato"/>
              <a:ea typeface="Lato"/>
              <a:cs typeface="Lato"/>
              <a:sym typeface="Lato"/>
            </a:endParaRPr>
          </a:p>
          <a:p>
            <a:pPr marL="518160" lvl="1" indent="-259080" algn="l">
              <a:lnSpc>
                <a:spcPts val="3359"/>
              </a:lnSpc>
              <a:buFont typeface="Arial"/>
              <a:buChar char="•"/>
            </a:pPr>
            <a:r>
              <a:rPr lang="en-US" sz="2400" spc="280" dirty="0">
                <a:solidFill>
                  <a:srgbClr val="FFFFFF"/>
                </a:solidFill>
                <a:latin typeface="Lato"/>
                <a:ea typeface="Lato"/>
                <a:cs typeface="Lato"/>
                <a:sym typeface="Lato"/>
              </a:rPr>
              <a:t>8 specialist </a:t>
            </a:r>
            <a:r>
              <a:rPr lang="en-US" sz="2400" b="1" spc="280" dirty="0">
                <a:solidFill>
                  <a:srgbClr val="FFFFFF"/>
                </a:solidFill>
                <a:latin typeface="Lato Bold"/>
                <a:ea typeface="Lato Bold"/>
                <a:cs typeface="Lato Bold"/>
                <a:sym typeface="Lato Bold"/>
              </a:rPr>
              <a:t>working groups</a:t>
            </a:r>
            <a:r>
              <a:rPr lang="en-US" sz="2400" spc="280" dirty="0">
                <a:solidFill>
                  <a:srgbClr val="FFFFFF"/>
                </a:solidFill>
                <a:latin typeface="Lato"/>
                <a:ea typeface="Lato"/>
                <a:cs typeface="Lato"/>
                <a:sym typeface="Lato"/>
              </a:rPr>
              <a:t> - meet online monthly / quarterly</a:t>
            </a:r>
          </a:p>
          <a:p>
            <a:pPr algn="l">
              <a:lnSpc>
                <a:spcPts val="3359"/>
              </a:lnSpc>
            </a:pPr>
            <a:endParaRPr lang="en-US" sz="2400" spc="280" dirty="0">
              <a:solidFill>
                <a:srgbClr val="FFFFFF"/>
              </a:solidFill>
              <a:latin typeface="Lato"/>
              <a:ea typeface="Lato"/>
              <a:cs typeface="Lato"/>
              <a:sym typeface="Lato"/>
            </a:endParaRPr>
          </a:p>
          <a:p>
            <a:pPr marL="518160" lvl="1" indent="-259080" algn="l">
              <a:lnSpc>
                <a:spcPts val="3359"/>
              </a:lnSpc>
              <a:buFont typeface="Arial"/>
              <a:buChar char="•"/>
            </a:pPr>
            <a:r>
              <a:rPr lang="en-US" sz="2400" b="1" spc="280" dirty="0">
                <a:solidFill>
                  <a:srgbClr val="FFFFFF"/>
                </a:solidFill>
                <a:latin typeface="Lato Bold"/>
                <a:ea typeface="Lato Bold"/>
                <a:cs typeface="Lato Bold"/>
                <a:sym typeface="Lato Bold"/>
              </a:rPr>
              <a:t>Webinars </a:t>
            </a:r>
            <a:r>
              <a:rPr lang="en-US" sz="2400" spc="280" dirty="0">
                <a:solidFill>
                  <a:srgbClr val="FFFFFF"/>
                </a:solidFill>
                <a:latin typeface="Lato"/>
                <a:ea typeface="Lato"/>
                <a:cs typeface="Lato"/>
                <a:sym typeface="Lato"/>
              </a:rPr>
              <a:t>on emerging legal trends and international regulations</a:t>
            </a:r>
          </a:p>
          <a:p>
            <a:pPr algn="l">
              <a:lnSpc>
                <a:spcPts val="3359"/>
              </a:lnSpc>
            </a:pPr>
            <a:endParaRPr lang="en-US" sz="2400" spc="280" dirty="0">
              <a:solidFill>
                <a:srgbClr val="FFFFFF"/>
              </a:solidFill>
              <a:latin typeface="Lato"/>
              <a:ea typeface="Lato"/>
              <a:cs typeface="Lato"/>
              <a:sym typeface="Lato"/>
            </a:endParaRPr>
          </a:p>
          <a:p>
            <a:pPr algn="l">
              <a:lnSpc>
                <a:spcPts val="1792"/>
              </a:lnSpc>
              <a:spcBef>
                <a:spcPct val="0"/>
              </a:spcBef>
            </a:pPr>
            <a:endParaRPr lang="en-US" sz="2400" b="1" spc="280" dirty="0">
              <a:solidFill>
                <a:srgbClr val="FFFFFF"/>
              </a:solidFill>
              <a:latin typeface="Lato Bold"/>
              <a:ea typeface="Lato Bold"/>
              <a:cs typeface="Lato Bold"/>
              <a:sym typeface="Lato Bold"/>
            </a:endParaRPr>
          </a:p>
        </p:txBody>
      </p:sp>
      <p:grpSp>
        <p:nvGrpSpPr>
          <p:cNvPr id="9" name="Group 9"/>
          <p:cNvGrpSpPr/>
          <p:nvPr/>
        </p:nvGrpSpPr>
        <p:grpSpPr>
          <a:xfrm>
            <a:off x="228600" y="609600"/>
            <a:ext cx="4350116" cy="419100"/>
            <a:chOff x="0" y="0"/>
            <a:chExt cx="5965018" cy="558800"/>
          </a:xfrm>
        </p:grpSpPr>
        <p:sp>
          <p:nvSpPr>
            <p:cNvPr id="10" name="AutoShape 10"/>
            <p:cNvSpPr/>
            <p:nvPr/>
          </p:nvSpPr>
          <p:spPr>
            <a:xfrm>
              <a:off x="170572" y="279400"/>
              <a:ext cx="5794446" cy="0"/>
            </a:xfrm>
            <a:prstGeom prst="line">
              <a:avLst/>
            </a:prstGeom>
            <a:ln w="558800" cap="rnd">
              <a:solidFill>
                <a:srgbClr val="F9A727"/>
              </a:solidFill>
              <a:prstDash val="solid"/>
              <a:headEnd type="none" w="sm" len="sm"/>
              <a:tailEnd type="none" w="sm" len="sm"/>
            </a:ln>
          </p:spPr>
          <p:txBody>
            <a:bodyPr/>
            <a:lstStyle/>
            <a:p>
              <a:endParaRPr lang="en-GB"/>
            </a:p>
          </p:txBody>
        </p:sp>
        <p:sp>
          <p:nvSpPr>
            <p:cNvPr id="11" name="TextBox 11"/>
            <p:cNvSpPr txBox="1"/>
            <p:nvPr/>
          </p:nvSpPr>
          <p:spPr>
            <a:xfrm>
              <a:off x="0" y="52852"/>
              <a:ext cx="4866799" cy="414996"/>
            </a:xfrm>
            <a:prstGeom prst="rect">
              <a:avLst/>
            </a:prstGeom>
          </p:spPr>
          <p:txBody>
            <a:bodyPr lIns="0" tIns="0" rIns="0" bIns="0" rtlCol="0" anchor="t">
              <a:spAutoFit/>
            </a:bodyPr>
            <a:lstStyle/>
            <a:p>
              <a:pPr algn="ctr">
                <a:lnSpc>
                  <a:spcPts val="2619"/>
                </a:lnSpc>
                <a:spcBef>
                  <a:spcPct val="0"/>
                </a:spcBef>
              </a:pPr>
              <a:r>
                <a:rPr lang="en-US" sz="1871" b="1" dirty="0">
                  <a:solidFill>
                    <a:srgbClr val="000000"/>
                  </a:solidFill>
                  <a:latin typeface="Montserrat Semi-Bold"/>
                  <a:ea typeface="Montserrat Semi-Bold"/>
                  <a:cs typeface="Montserrat Semi-Bold"/>
                  <a:sym typeface="Montserrat Semi-Bold"/>
                </a:rPr>
                <a:t>Conferences &amp; Networking</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18442" r="-34501" b="-31871"/>
            </a:stretch>
          </a:blipFill>
        </p:spPr>
        <p:txBody>
          <a:bodyPr/>
          <a:lstStyle/>
          <a:p>
            <a:endParaRPr lang="en-GB"/>
          </a:p>
        </p:txBody>
      </p:sp>
      <p:sp>
        <p:nvSpPr>
          <p:cNvPr id="3" name="AutoShape 3"/>
          <p:cNvSpPr/>
          <p:nvPr/>
        </p:nvSpPr>
        <p:spPr>
          <a:xfrm>
            <a:off x="731520" y="1939311"/>
            <a:ext cx="991280" cy="0"/>
          </a:xfrm>
          <a:prstGeom prst="line">
            <a:avLst/>
          </a:prstGeom>
          <a:ln w="38100" cap="rnd">
            <a:solidFill>
              <a:srgbClr val="F9A727"/>
            </a:solidFill>
            <a:prstDash val="solid"/>
            <a:headEnd type="none" w="sm" len="sm"/>
            <a:tailEnd type="none" w="sm" len="sm"/>
          </a:ln>
        </p:spPr>
        <p:txBody>
          <a:bodyPr/>
          <a:lstStyle/>
          <a:p>
            <a:endParaRPr lang="en-GB"/>
          </a:p>
        </p:txBody>
      </p:sp>
      <p:sp>
        <p:nvSpPr>
          <p:cNvPr id="4" name="TextBox 4"/>
          <p:cNvSpPr txBox="1"/>
          <p:nvPr/>
        </p:nvSpPr>
        <p:spPr>
          <a:xfrm>
            <a:off x="731520" y="1149855"/>
            <a:ext cx="4663150" cy="609769"/>
          </a:xfrm>
          <a:prstGeom prst="rect">
            <a:avLst/>
          </a:prstGeom>
        </p:spPr>
        <p:txBody>
          <a:bodyPr lIns="0" tIns="0" rIns="0" bIns="0" rtlCol="0" anchor="t">
            <a:spAutoFit/>
          </a:bodyPr>
          <a:lstStyle/>
          <a:p>
            <a:pPr algn="l">
              <a:lnSpc>
                <a:spcPts val="4778"/>
              </a:lnSpc>
            </a:pPr>
            <a:r>
              <a:rPr lang="en-US" sz="4266" b="1">
                <a:solidFill>
                  <a:srgbClr val="FFFFFF"/>
                </a:solidFill>
                <a:latin typeface="Montserrat Semi-Bold"/>
                <a:ea typeface="Montserrat Semi-Bold"/>
                <a:cs typeface="Montserrat Semi-Bold"/>
                <a:sym typeface="Montserrat Semi-Bold"/>
              </a:rPr>
              <a:t>We are growing</a:t>
            </a:r>
          </a:p>
        </p:txBody>
      </p:sp>
      <p:sp>
        <p:nvSpPr>
          <p:cNvPr id="5" name="TextBox 5"/>
          <p:cNvSpPr txBox="1"/>
          <p:nvPr/>
        </p:nvSpPr>
        <p:spPr>
          <a:xfrm>
            <a:off x="731520" y="2379543"/>
            <a:ext cx="3152641" cy="1337183"/>
          </a:xfrm>
          <a:prstGeom prst="rect">
            <a:avLst/>
          </a:prstGeom>
        </p:spPr>
        <p:txBody>
          <a:bodyPr lIns="0" tIns="0" rIns="0" bIns="0" rtlCol="0" anchor="t">
            <a:spAutoFit/>
          </a:bodyPr>
          <a:lstStyle/>
          <a:p>
            <a:pPr algn="l">
              <a:lnSpc>
                <a:spcPts val="1791"/>
              </a:lnSpc>
              <a:spcBef>
                <a:spcPct val="0"/>
              </a:spcBef>
            </a:pPr>
            <a:r>
              <a:rPr lang="en-US" sz="1280" spc="149">
                <a:solidFill>
                  <a:srgbClr val="FFFFFF"/>
                </a:solidFill>
                <a:latin typeface="Lato"/>
                <a:ea typeface="Lato"/>
                <a:cs typeface="Lato"/>
                <a:sym typeface="Lato"/>
              </a:rPr>
              <a:t>The Avrio Advocati Expansion Committee are on the look out for suitable law firms to join our network so that you have more firms to network with, learn from and refer work to.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410265"/>
            <a:ext cx="3627586" cy="2904935"/>
          </a:xfrm>
          <a:prstGeom prst="rect">
            <a:avLst/>
          </a:prstGeom>
          <a:solidFill>
            <a:srgbClr val="00385C">
              <a:alpha val="80000"/>
            </a:srgbClr>
          </a:solidFill>
        </p:spPr>
        <p:txBody>
          <a:bodyPr/>
          <a:lstStyle/>
          <a:p>
            <a:endParaRPr lang="en-GB"/>
          </a:p>
        </p:txBody>
      </p:sp>
      <p:grpSp>
        <p:nvGrpSpPr>
          <p:cNvPr id="3" name="Group 3"/>
          <p:cNvGrpSpPr/>
          <p:nvPr/>
        </p:nvGrpSpPr>
        <p:grpSpPr>
          <a:xfrm>
            <a:off x="548640" y="4323489"/>
            <a:ext cx="901290" cy="173552"/>
            <a:chOff x="0" y="0"/>
            <a:chExt cx="1201719" cy="231402"/>
          </a:xfrm>
        </p:grpSpPr>
        <p:grpSp>
          <p:nvGrpSpPr>
            <p:cNvPr id="4" name="Group 4"/>
            <p:cNvGrpSpPr/>
            <p:nvPr/>
          </p:nvGrpSpPr>
          <p:grpSpPr>
            <a:xfrm>
              <a:off x="0" y="0"/>
              <a:ext cx="486023" cy="231402"/>
              <a:chOff x="0" y="0"/>
              <a:chExt cx="13398500" cy="6379210"/>
            </a:xfrm>
          </p:grpSpPr>
          <p:sp>
            <p:nvSpPr>
              <p:cNvPr id="5" name="Freeform 5"/>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en-GB"/>
              </a:p>
            </p:txBody>
          </p:sp>
        </p:grpSp>
        <p:grpSp>
          <p:nvGrpSpPr>
            <p:cNvPr id="6" name="Group 6"/>
            <p:cNvGrpSpPr/>
            <p:nvPr/>
          </p:nvGrpSpPr>
          <p:grpSpPr>
            <a:xfrm>
              <a:off x="357848" y="0"/>
              <a:ext cx="486023" cy="231402"/>
              <a:chOff x="0" y="0"/>
              <a:chExt cx="13398500" cy="6379210"/>
            </a:xfrm>
          </p:grpSpPr>
          <p:sp>
            <p:nvSpPr>
              <p:cNvPr id="7" name="Freeform 7"/>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en-GB"/>
              </a:p>
            </p:txBody>
          </p:sp>
        </p:grpSp>
        <p:grpSp>
          <p:nvGrpSpPr>
            <p:cNvPr id="8" name="Group 8"/>
            <p:cNvGrpSpPr/>
            <p:nvPr/>
          </p:nvGrpSpPr>
          <p:grpSpPr>
            <a:xfrm>
              <a:off x="715697" y="0"/>
              <a:ext cx="486023" cy="231402"/>
              <a:chOff x="0" y="0"/>
              <a:chExt cx="13398500" cy="6379210"/>
            </a:xfrm>
          </p:grpSpPr>
          <p:sp>
            <p:nvSpPr>
              <p:cNvPr id="9" name="Freeform 9"/>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en-GB"/>
              </a:p>
            </p:txBody>
          </p:sp>
        </p:grpSp>
      </p:grpSp>
      <p:sp>
        <p:nvSpPr>
          <p:cNvPr id="10" name="AutoShape 10"/>
          <p:cNvSpPr/>
          <p:nvPr/>
        </p:nvSpPr>
        <p:spPr>
          <a:xfrm>
            <a:off x="9204960" y="0"/>
            <a:ext cx="694267" cy="7315200"/>
          </a:xfrm>
          <a:prstGeom prst="rect">
            <a:avLst/>
          </a:prstGeom>
          <a:solidFill>
            <a:srgbClr val="F4F4F4"/>
          </a:solidFill>
        </p:spPr>
        <p:txBody>
          <a:bodyPr/>
          <a:lstStyle/>
          <a:p>
            <a:endParaRPr lang="en-GB"/>
          </a:p>
        </p:txBody>
      </p:sp>
      <p:sp>
        <p:nvSpPr>
          <p:cNvPr id="11" name="Freeform 11"/>
          <p:cNvSpPr/>
          <p:nvPr/>
        </p:nvSpPr>
        <p:spPr>
          <a:xfrm>
            <a:off x="0" y="0"/>
            <a:ext cx="3627586" cy="4265305"/>
          </a:xfrm>
          <a:custGeom>
            <a:avLst/>
            <a:gdLst/>
            <a:ahLst/>
            <a:cxnLst/>
            <a:rect l="l" t="t" r="r" b="b"/>
            <a:pathLst>
              <a:path w="3627586" h="4265305">
                <a:moveTo>
                  <a:pt x="0" y="0"/>
                </a:moveTo>
                <a:lnTo>
                  <a:pt x="3627586" y="0"/>
                </a:lnTo>
                <a:lnTo>
                  <a:pt x="3627586" y="4265305"/>
                </a:lnTo>
                <a:lnTo>
                  <a:pt x="0" y="4265305"/>
                </a:lnTo>
                <a:lnTo>
                  <a:pt x="0" y="0"/>
                </a:lnTo>
                <a:close/>
              </a:path>
            </a:pathLst>
          </a:custGeom>
          <a:blipFill>
            <a:blip r:embed="rId2"/>
            <a:stretch>
              <a:fillRect t="-18975" b="-3110"/>
            </a:stretch>
          </a:blipFill>
        </p:spPr>
        <p:txBody>
          <a:bodyPr/>
          <a:lstStyle/>
          <a:p>
            <a:endParaRPr lang="en-GB"/>
          </a:p>
        </p:txBody>
      </p:sp>
      <p:sp>
        <p:nvSpPr>
          <p:cNvPr id="12" name="TextBox 12"/>
          <p:cNvSpPr txBox="1"/>
          <p:nvPr/>
        </p:nvSpPr>
        <p:spPr>
          <a:xfrm>
            <a:off x="548640" y="4889415"/>
            <a:ext cx="2905907" cy="1214289"/>
          </a:xfrm>
          <a:prstGeom prst="rect">
            <a:avLst/>
          </a:prstGeom>
        </p:spPr>
        <p:txBody>
          <a:bodyPr lIns="0" tIns="0" rIns="0" bIns="0" rtlCol="0" anchor="t">
            <a:spAutoFit/>
          </a:bodyPr>
          <a:lstStyle/>
          <a:p>
            <a:pPr algn="l">
              <a:lnSpc>
                <a:spcPts val="4778"/>
              </a:lnSpc>
            </a:pPr>
            <a:r>
              <a:rPr lang="en-US" sz="4266" b="1">
                <a:solidFill>
                  <a:srgbClr val="FFFFFF"/>
                </a:solidFill>
                <a:latin typeface="Montserrat Semi-Bold"/>
                <a:ea typeface="Montserrat Semi-Bold"/>
                <a:cs typeface="Montserrat Semi-Bold"/>
                <a:sym typeface="Montserrat Semi-Bold"/>
              </a:rPr>
              <a:t>Bruce</a:t>
            </a:r>
          </a:p>
          <a:p>
            <a:pPr algn="l">
              <a:lnSpc>
                <a:spcPts val="4778"/>
              </a:lnSpc>
            </a:pPr>
            <a:r>
              <a:rPr lang="en-US" sz="4266" b="1">
                <a:solidFill>
                  <a:srgbClr val="FFFFFF"/>
                </a:solidFill>
                <a:latin typeface="Montserrat Semi-Bold"/>
                <a:ea typeface="Montserrat Semi-Bold"/>
                <a:cs typeface="Montserrat Semi-Bold"/>
                <a:sym typeface="Montserrat Semi-Bold"/>
              </a:rPr>
              <a:t>Bowden</a:t>
            </a:r>
          </a:p>
        </p:txBody>
      </p:sp>
      <p:grpSp>
        <p:nvGrpSpPr>
          <p:cNvPr id="13" name="Group 13"/>
          <p:cNvGrpSpPr/>
          <p:nvPr/>
        </p:nvGrpSpPr>
        <p:grpSpPr>
          <a:xfrm>
            <a:off x="5219692" y="1249132"/>
            <a:ext cx="3594990" cy="457200"/>
            <a:chOff x="0" y="0"/>
            <a:chExt cx="4793320" cy="609600"/>
          </a:xfrm>
        </p:grpSpPr>
        <p:sp>
          <p:nvSpPr>
            <p:cNvPr id="14" name="AutoShape 14"/>
            <p:cNvSpPr/>
            <p:nvPr/>
          </p:nvSpPr>
          <p:spPr>
            <a:xfrm>
              <a:off x="0" y="304800"/>
              <a:ext cx="4793320" cy="0"/>
            </a:xfrm>
            <a:prstGeom prst="line">
              <a:avLst/>
            </a:prstGeom>
            <a:ln w="609600" cap="rnd">
              <a:solidFill>
                <a:srgbClr val="F9A727"/>
              </a:solidFill>
              <a:prstDash val="solid"/>
              <a:headEnd type="none" w="sm" len="sm"/>
              <a:tailEnd type="none" w="sm" len="sm"/>
            </a:ln>
          </p:spPr>
          <p:txBody>
            <a:bodyPr/>
            <a:lstStyle/>
            <a:p>
              <a:endParaRPr lang="en-GB"/>
            </a:p>
          </p:txBody>
        </p:sp>
        <p:sp>
          <p:nvSpPr>
            <p:cNvPr id="15" name="TextBox 15"/>
            <p:cNvSpPr txBox="1"/>
            <p:nvPr/>
          </p:nvSpPr>
          <p:spPr>
            <a:xfrm>
              <a:off x="214843" y="117051"/>
              <a:ext cx="3407573" cy="366518"/>
            </a:xfrm>
            <a:prstGeom prst="rect">
              <a:avLst/>
            </a:prstGeom>
          </p:spPr>
          <p:txBody>
            <a:bodyPr lIns="0" tIns="0" rIns="0" bIns="0" rtlCol="0" anchor="t">
              <a:spAutoFit/>
            </a:bodyPr>
            <a:lstStyle/>
            <a:p>
              <a:pPr algn="ctr">
                <a:lnSpc>
                  <a:spcPts val="2329"/>
                </a:lnSpc>
                <a:spcBef>
                  <a:spcPct val="0"/>
                </a:spcBef>
              </a:pPr>
              <a:r>
                <a:rPr lang="en-US" sz="1663" b="1">
                  <a:solidFill>
                    <a:srgbClr val="000000"/>
                  </a:solidFill>
                  <a:latin typeface="Montserrat Semi-Bold"/>
                  <a:ea typeface="Montserrat Semi-Bold"/>
                  <a:cs typeface="Montserrat Semi-Bold"/>
                  <a:sym typeface="Montserrat Semi-Bold"/>
                </a:rPr>
                <a:t>Avrio Advocati Chair</a:t>
              </a:r>
            </a:p>
          </p:txBody>
        </p:sp>
      </p:grpSp>
      <p:sp>
        <p:nvSpPr>
          <p:cNvPr id="16" name="Freeform 16"/>
          <p:cNvSpPr/>
          <p:nvPr/>
        </p:nvSpPr>
        <p:spPr>
          <a:xfrm>
            <a:off x="3808561" y="1706332"/>
            <a:ext cx="5213519" cy="5175603"/>
          </a:xfrm>
          <a:custGeom>
            <a:avLst/>
            <a:gdLst/>
            <a:ahLst/>
            <a:cxnLst/>
            <a:rect l="l" t="t" r="r" b="b"/>
            <a:pathLst>
              <a:path w="5213519" h="5175603">
                <a:moveTo>
                  <a:pt x="0" y="0"/>
                </a:moveTo>
                <a:lnTo>
                  <a:pt x="5213519" y="0"/>
                </a:lnTo>
                <a:lnTo>
                  <a:pt x="5213519" y="5175603"/>
                </a:lnTo>
                <a:lnTo>
                  <a:pt x="0" y="51756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TextBox 17"/>
          <p:cNvSpPr txBox="1"/>
          <p:nvPr/>
        </p:nvSpPr>
        <p:spPr>
          <a:xfrm>
            <a:off x="4563239" y="3187636"/>
            <a:ext cx="3533028" cy="2890393"/>
          </a:xfrm>
          <a:prstGeom prst="rect">
            <a:avLst/>
          </a:prstGeom>
        </p:spPr>
        <p:txBody>
          <a:bodyPr lIns="0" tIns="0" rIns="0" bIns="0" rtlCol="0" anchor="t">
            <a:spAutoFit/>
          </a:bodyPr>
          <a:lstStyle/>
          <a:p>
            <a:pPr algn="l">
              <a:lnSpc>
                <a:spcPts val="2911"/>
              </a:lnSpc>
              <a:spcBef>
                <a:spcPct val="0"/>
              </a:spcBef>
            </a:pPr>
            <a:r>
              <a:rPr lang="en-US" sz="2079" spc="243">
                <a:solidFill>
                  <a:srgbClr val="00385C"/>
                </a:solidFill>
                <a:latin typeface="Lato"/>
                <a:ea typeface="Lato"/>
                <a:cs typeface="Lato"/>
                <a:sym typeface="Lato"/>
              </a:rPr>
              <a:t>Avrio is an extensive network of international, collaborative firms that share knowledge and work in concert to serve the needs of clients worldwide.</a:t>
            </a:r>
          </a:p>
        </p:txBody>
      </p:sp>
      <p:sp>
        <p:nvSpPr>
          <p:cNvPr id="18" name="TextBox 18"/>
          <p:cNvSpPr txBox="1"/>
          <p:nvPr/>
        </p:nvSpPr>
        <p:spPr>
          <a:xfrm>
            <a:off x="548640" y="6200008"/>
            <a:ext cx="2905907" cy="188177"/>
          </a:xfrm>
          <a:prstGeom prst="rect">
            <a:avLst/>
          </a:prstGeom>
        </p:spPr>
        <p:txBody>
          <a:bodyPr lIns="0" tIns="0" rIns="0" bIns="0" rtlCol="0" anchor="t">
            <a:spAutoFit/>
          </a:bodyPr>
          <a:lstStyle/>
          <a:p>
            <a:pPr algn="l">
              <a:lnSpc>
                <a:spcPts val="1598"/>
              </a:lnSpc>
              <a:spcBef>
                <a:spcPct val="0"/>
              </a:spcBef>
            </a:pPr>
            <a:r>
              <a:rPr lang="en-US" sz="1141" spc="160">
                <a:solidFill>
                  <a:srgbClr val="F9A727"/>
                </a:solidFill>
                <a:latin typeface="Lato"/>
                <a:ea typeface="Lato"/>
                <a:cs typeface="Lato"/>
                <a:sym typeface="Lato"/>
              </a:rPr>
              <a:t>LEECH TISHMAN</a:t>
            </a:r>
          </a:p>
        </p:txBody>
      </p:sp>
      <p:sp>
        <p:nvSpPr>
          <p:cNvPr id="19" name="TextBox 19"/>
          <p:cNvSpPr txBox="1"/>
          <p:nvPr/>
        </p:nvSpPr>
        <p:spPr>
          <a:xfrm rot="5400000">
            <a:off x="7853613" y="3552571"/>
            <a:ext cx="3271450" cy="210058"/>
          </a:xfrm>
          <a:prstGeom prst="rect">
            <a:avLst/>
          </a:prstGeom>
        </p:spPr>
        <p:txBody>
          <a:bodyPr lIns="0" tIns="0" rIns="0" bIns="0" rtlCol="0" anchor="t">
            <a:spAutoFit/>
          </a:bodyPr>
          <a:lstStyle/>
          <a:p>
            <a:pPr algn="ctr">
              <a:lnSpc>
                <a:spcPts val="1791"/>
              </a:lnSpc>
              <a:spcBef>
                <a:spcPct val="0"/>
              </a:spcBef>
            </a:pPr>
            <a:r>
              <a:rPr lang="en-US" sz="1280" b="1" spc="241">
                <a:solidFill>
                  <a:srgbClr val="737373"/>
                </a:solidFill>
                <a:latin typeface="Montserrat Semi-Bold"/>
                <a:ea typeface="Montserrat Semi-Bold"/>
                <a:cs typeface="Montserrat Semi-Bold"/>
                <a:sym typeface="Montserrat Semi-Bold"/>
              </a:rPr>
              <a:t>About Avrio Advocati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343</Words>
  <Application>Microsoft Office PowerPoint</Application>
  <PresentationFormat>Custom</PresentationFormat>
  <Paragraphs>85</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Lato</vt:lpstr>
      <vt:lpstr>Montserrat Semi-Bold</vt:lpstr>
      <vt:lpstr>Montserrat Bold</vt:lpstr>
      <vt:lpstr>Montserrat</vt:lpstr>
      <vt:lpstr>Arial</vt:lpstr>
      <vt:lpstr>Lato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Avrio Advocati Presentation</dc:title>
  <dc:creator>Sinead Lynch</dc:creator>
  <cp:lastModifiedBy>Sinead Lynch</cp:lastModifiedBy>
  <cp:revision>2</cp:revision>
  <dcterms:created xsi:type="dcterms:W3CDTF">2006-08-16T00:00:00Z</dcterms:created>
  <dcterms:modified xsi:type="dcterms:W3CDTF">2025-02-11T09:37:36Z</dcterms:modified>
  <dc:identifier>DAGesaSExOA</dc:identifier>
</cp:coreProperties>
</file>