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4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5AD4656-A234-4850-A9F6-D7DE8785A944}" type="datetimeFigureOut">
              <a:rPr lang="en-US" smtClean="0"/>
              <a:pPr/>
              <a:t>5/14/2020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1B1176-E95B-4C71-A460-A926C9467E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AD4656-A234-4850-A9F6-D7DE8785A94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AD4656-A234-4850-A9F6-D7DE8785A94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AD4656-A234-4850-A9F6-D7DE8785A94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5AD4656-A234-4850-A9F6-D7DE8785A94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1B1176-E95B-4C71-A460-A926C9467E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5AD4656-A234-4850-A9F6-D7DE8785A944}"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5AD4656-A234-4850-A9F6-D7DE8785A944}"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5AD4656-A234-4850-A9F6-D7DE8785A944}"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D4656-A234-4850-A9F6-D7DE8785A944}"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5AD4656-A234-4850-A9F6-D7DE8785A944}"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1B1176-E95B-4C71-A460-A926C9467E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AD4656-A234-4850-A9F6-D7DE8785A944}"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1B1176-E95B-4C71-A460-A926C9467E8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AD4656-A234-4850-A9F6-D7DE8785A944}" type="datetimeFigureOut">
              <a:rPr lang="en-US" smtClean="0"/>
              <a:pPr/>
              <a:t>5/14/2020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1B1176-E95B-4C71-A460-A926C9467E8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milos.zivkovic@zslaw.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dirty="0"/>
              <a:t>COVID 19 Pandemic as a force majeure event in civil law jurisdictions</a:t>
            </a:r>
          </a:p>
        </p:txBody>
      </p:sp>
      <p:sp>
        <p:nvSpPr>
          <p:cNvPr id="3" name="Subtitle 2"/>
          <p:cNvSpPr>
            <a:spLocks noGrp="1"/>
          </p:cNvSpPr>
          <p:nvPr>
            <p:ph type="subTitle" idx="1"/>
          </p:nvPr>
        </p:nvSpPr>
        <p:spPr>
          <a:xfrm>
            <a:off x="533400" y="3228536"/>
            <a:ext cx="7854696" cy="2216688"/>
          </a:xfrm>
        </p:spPr>
        <p:txBody>
          <a:bodyPr>
            <a:normAutofit lnSpcReduction="10000"/>
          </a:bodyPr>
          <a:lstStyle/>
          <a:p>
            <a:pPr algn="ctr"/>
            <a:r>
              <a:rPr lang="sr-Latn-RS" dirty="0"/>
              <a:t>Prof</a:t>
            </a:r>
            <a:r>
              <a:rPr lang="en-US" dirty="0" err="1"/>
              <a:t>essor</a:t>
            </a:r>
            <a:r>
              <a:rPr lang="en-US" dirty="0"/>
              <a:t> </a:t>
            </a:r>
            <a:r>
              <a:rPr lang="sr-Latn-RS" dirty="0"/>
              <a:t>Miloš Živković, </a:t>
            </a:r>
            <a:r>
              <a:rPr lang="en-US" dirty="0"/>
              <a:t>PhD, Belgrade University Faculty of Law and </a:t>
            </a:r>
            <a:r>
              <a:rPr lang="sr-Latn-RS" dirty="0"/>
              <a:t>Živković Samardžić, Belgrade</a:t>
            </a:r>
          </a:p>
          <a:p>
            <a:pPr algn="ctr"/>
            <a:endParaRPr lang="sr-Latn-RS" dirty="0"/>
          </a:p>
          <a:p>
            <a:pPr algn="ctr"/>
            <a:r>
              <a:rPr lang="sr-Latn-RS" dirty="0"/>
              <a:t>THE FIRST AVRIO WEB CONFERENCE</a:t>
            </a:r>
          </a:p>
          <a:p>
            <a:pPr algn="ctr"/>
            <a:r>
              <a:rPr lang="sr-Latn-RS" dirty="0"/>
              <a:t>15. May 2020. 3pm CEST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 does it work with COVID 19?</a:t>
            </a:r>
          </a:p>
        </p:txBody>
      </p:sp>
      <p:sp>
        <p:nvSpPr>
          <p:cNvPr id="3" name="Content Placeholder 2"/>
          <p:cNvSpPr>
            <a:spLocks noGrp="1"/>
          </p:cNvSpPr>
          <p:nvPr>
            <p:ph idx="1"/>
          </p:nvPr>
        </p:nvSpPr>
        <p:spPr/>
        <p:txBody>
          <a:bodyPr>
            <a:normAutofit fontScale="92500"/>
          </a:bodyPr>
          <a:lstStyle/>
          <a:p>
            <a:r>
              <a:rPr lang="sr-Latn-RS" dirty="0"/>
              <a:t>There are several possibilities how the COVID 19 pandemic ma</a:t>
            </a:r>
            <a:r>
              <a:rPr lang="en-US" dirty="0"/>
              <a:t>y influence the contractual relations: due to government measures, mass infections of employees, disruptions in supply chain or in economy generally;</a:t>
            </a:r>
          </a:p>
          <a:p>
            <a:r>
              <a:rPr lang="en-US" dirty="0"/>
              <a:t>Mostly the influence that may excuse non-performance shall come from</a:t>
            </a:r>
            <a:r>
              <a:rPr lang="sr-Latn-RS" dirty="0"/>
              <a:t> various governmental measures, that can </a:t>
            </a:r>
            <a:r>
              <a:rPr lang="sr-Latn-RS" i="1" dirty="0"/>
              <a:t>prima facie </a:t>
            </a:r>
            <a:r>
              <a:rPr lang="sr-Latn-RS" dirty="0"/>
              <a:t>qualify as an </a:t>
            </a:r>
            <a:r>
              <a:rPr lang="sr-Latn-RS" i="1" dirty="0"/>
              <a:t>vis maior </a:t>
            </a:r>
            <a:r>
              <a:rPr lang="sr-Latn-RS" dirty="0"/>
              <a:t>event</a:t>
            </a:r>
            <a:r>
              <a:rPr lang="en-US" dirty="0"/>
              <a:t>;</a:t>
            </a:r>
          </a:p>
          <a:p>
            <a:r>
              <a:rPr lang="en-US" dirty="0"/>
              <a:t>The nature of concrete contract is also of significance, especially bearing in mind whether it is a contract with one-off performance (a sale </a:t>
            </a:r>
            <a:r>
              <a:rPr lang="en-US"/>
              <a:t>of goods) or </a:t>
            </a:r>
            <a:r>
              <a:rPr lang="en-US" dirty="0"/>
              <a:t>a contract that forms a lasting relation, such as lease and similar.</a:t>
            </a:r>
          </a:p>
        </p:txBody>
      </p:sp>
    </p:spTree>
    <p:extLst>
      <p:ext uri="{BB962C8B-B14F-4D97-AF65-F5344CB8AC3E}">
        <p14:creationId xmlns:p14="http://schemas.microsoft.com/office/powerpoint/2010/main" val="24465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a:p>
          <a:p>
            <a:pPr marL="0" indent="0" algn="ctr">
              <a:buNone/>
            </a:pPr>
            <a:endParaRPr lang="en-US" dirty="0"/>
          </a:p>
          <a:p>
            <a:pPr marL="0" indent="0" algn="ctr">
              <a:buNone/>
            </a:pPr>
            <a:r>
              <a:rPr lang="en-US" dirty="0"/>
              <a:t>THANK YOU FOR YOUR ATTENTION</a:t>
            </a:r>
          </a:p>
          <a:p>
            <a:pPr marL="0" indent="0" algn="ctr">
              <a:buNone/>
            </a:pPr>
            <a:endParaRPr lang="en-US" dirty="0"/>
          </a:p>
          <a:p>
            <a:pPr marL="0" indent="0" algn="ctr">
              <a:buNone/>
            </a:pPr>
            <a:r>
              <a:rPr lang="en-US" dirty="0"/>
              <a:t>Milo</a:t>
            </a:r>
            <a:r>
              <a:rPr lang="sr-Latn-RS" dirty="0"/>
              <a:t>š Živković, PhD</a:t>
            </a:r>
          </a:p>
          <a:p>
            <a:pPr marL="0" indent="0" algn="ctr">
              <a:buNone/>
            </a:pPr>
            <a:r>
              <a:rPr lang="sr-Latn-RS" dirty="0"/>
              <a:t>Professor of law, Belgrade University</a:t>
            </a:r>
          </a:p>
          <a:p>
            <a:pPr marL="0" indent="0" algn="ctr">
              <a:buNone/>
            </a:pPr>
            <a:r>
              <a:rPr lang="en-US" dirty="0">
                <a:hlinkClick r:id="rId2"/>
              </a:rPr>
              <a:t>m</a:t>
            </a:r>
            <a:r>
              <a:rPr lang="sr-Latn-RS" dirty="0">
                <a:hlinkClick r:id="rId2"/>
              </a:rPr>
              <a:t>ilos</a:t>
            </a:r>
            <a:r>
              <a:rPr lang="en-US" dirty="0">
                <a:hlinkClick r:id="rId2"/>
              </a:rPr>
              <a:t>.zivkovic@zslaw.rs</a:t>
            </a:r>
            <a:r>
              <a:rPr lang="en-US" dirty="0"/>
              <a:t> </a:t>
            </a:r>
          </a:p>
        </p:txBody>
      </p:sp>
    </p:spTree>
    <p:extLst>
      <p:ext uri="{BB962C8B-B14F-4D97-AF65-F5344CB8AC3E}">
        <p14:creationId xmlns:p14="http://schemas.microsoft.com/office/powerpoint/2010/main" val="3893523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RS" dirty="0"/>
              <a:t>Covid 19 pandemic</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a:t>The </a:t>
            </a:r>
            <a:r>
              <a:rPr lang="en-US" dirty="0"/>
              <a:t>outbreak of new type of corona virus inflicted illness first started in China (Wuhan) in December 2019;</a:t>
            </a:r>
          </a:p>
          <a:p>
            <a:r>
              <a:rPr lang="en-US" dirty="0"/>
              <a:t>The </a:t>
            </a:r>
            <a:r>
              <a:rPr lang="sr-Latn-RS" dirty="0"/>
              <a:t>WHO declared a pandemic on March 11, 2020</a:t>
            </a:r>
            <a:r>
              <a:rPr lang="en-US" dirty="0"/>
              <a:t>, after the virus had spread to many continents and countries</a:t>
            </a:r>
            <a:r>
              <a:rPr lang="sr-Latn-RS" dirty="0"/>
              <a:t>;</a:t>
            </a:r>
          </a:p>
          <a:p>
            <a:r>
              <a:rPr lang="en-US" dirty="0"/>
              <a:t>This</a:t>
            </a:r>
            <a:r>
              <a:rPr lang="sr-Latn-RS" dirty="0"/>
              <a:t> had led to im</a:t>
            </a:r>
            <a:r>
              <a:rPr lang="en-US" dirty="0"/>
              <a:t>p</a:t>
            </a:r>
            <a:r>
              <a:rPr lang="sr-Latn-RS" dirty="0"/>
              <a:t>osition of various counter-epidemic measures b</a:t>
            </a:r>
            <a:r>
              <a:rPr lang="en-US" dirty="0"/>
              <a:t>y many national governments, including lockdowns, quarantine, closing of borders, closing of all non essential businesses etc.</a:t>
            </a:r>
            <a:endParaRPr lang="sr-Latn-RS" dirty="0"/>
          </a:p>
          <a:p>
            <a:r>
              <a:rPr lang="en-US" dirty="0"/>
              <a:t>The imposed and, in some countries, self imposed measures have led to disturbances in performance of various contracts</a:t>
            </a:r>
            <a:r>
              <a:rPr lang="sr-Latn-RS" dirty="0"/>
              <a:t>;</a:t>
            </a:r>
          </a:p>
          <a:p>
            <a:r>
              <a:rPr lang="en-US" dirty="0"/>
              <a:t>The issue at hand is whether this pandemic can, and if yes under which circumstances, excuse the delayed performance or non-performance of a commercial contract</a:t>
            </a:r>
            <a:r>
              <a:rPr lang="sr-Latn-RS" dirty="0"/>
              <a:t>.</a:t>
            </a:r>
            <a:endParaRPr lang="en-US" dirty="0"/>
          </a:p>
        </p:txBody>
      </p:sp>
    </p:spTree>
    <p:extLst>
      <p:ext uri="{BB962C8B-B14F-4D97-AF65-F5344CB8AC3E}">
        <p14:creationId xmlns:p14="http://schemas.microsoft.com/office/powerpoint/2010/main" val="250567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 one: does the contract contain an appropriate clause</a:t>
            </a:r>
            <a:endParaRPr lang="en-US" i="1" dirty="0"/>
          </a:p>
        </p:txBody>
      </p:sp>
      <p:sp>
        <p:nvSpPr>
          <p:cNvPr id="3" name="Content Placeholder 2"/>
          <p:cNvSpPr>
            <a:spLocks noGrp="1"/>
          </p:cNvSpPr>
          <p:nvPr>
            <p:ph idx="1"/>
          </p:nvPr>
        </p:nvSpPr>
        <p:spPr>
          <a:xfrm>
            <a:off x="323528" y="1935480"/>
            <a:ext cx="8496944" cy="4389120"/>
          </a:xfrm>
        </p:spPr>
        <p:txBody>
          <a:bodyPr>
            <a:normAutofit fontScale="92500" lnSpcReduction="10000"/>
          </a:bodyPr>
          <a:lstStyle/>
          <a:p>
            <a:r>
              <a:rPr lang="en-US" i="1" dirty="0" err="1"/>
              <a:t>Pacta</a:t>
            </a:r>
            <a:r>
              <a:rPr lang="en-US" i="1" dirty="0"/>
              <a:t> </a:t>
            </a:r>
            <a:r>
              <a:rPr lang="en-US" i="1" dirty="0" err="1"/>
              <a:t>sunt</a:t>
            </a:r>
            <a:r>
              <a:rPr lang="en-US" i="1" dirty="0"/>
              <a:t> </a:t>
            </a:r>
            <a:r>
              <a:rPr lang="en-US" i="1" dirty="0" err="1"/>
              <a:t>servanda</a:t>
            </a:r>
            <a:r>
              <a:rPr lang="en-US" dirty="0"/>
              <a:t> – a contract is the law for the parties thereto, and cannot be deviated from, altered or terminated unilaterally;</a:t>
            </a:r>
            <a:endParaRPr lang="en-US" i="1" dirty="0"/>
          </a:p>
          <a:p>
            <a:r>
              <a:rPr lang="en-US" dirty="0"/>
              <a:t>International commercial contracts usually contain provisions on force majeure and/or hardship, there are model clauses and the ICC model was updated in March 2020</a:t>
            </a:r>
            <a:r>
              <a:rPr lang="sr-Latn-RS" dirty="0"/>
              <a:t>;</a:t>
            </a:r>
          </a:p>
          <a:p>
            <a:r>
              <a:rPr lang="en-US" dirty="0"/>
              <a:t>Under the ICC model clause, force majeure excuses a party from the obligation to perform and from liability for damages caused by non-performance, as well as any other legal remedy, and enables the parties to terminate the contract in case the impediment substantially deprive the parties from their reasonable expectations from such contract;</a:t>
            </a:r>
            <a:endParaRPr lang="sr-Latn-RS" dirty="0"/>
          </a:p>
        </p:txBody>
      </p:sp>
    </p:spTree>
    <p:extLst>
      <p:ext uri="{BB962C8B-B14F-4D97-AF65-F5344CB8AC3E}">
        <p14:creationId xmlns:p14="http://schemas.microsoft.com/office/powerpoint/2010/main" val="182167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Step one continued</a:t>
            </a:r>
          </a:p>
        </p:txBody>
      </p:sp>
      <p:sp>
        <p:nvSpPr>
          <p:cNvPr id="3" name="Content Placeholder 2"/>
          <p:cNvSpPr>
            <a:spLocks noGrp="1"/>
          </p:cNvSpPr>
          <p:nvPr>
            <p:ph idx="1"/>
          </p:nvPr>
        </p:nvSpPr>
        <p:spPr/>
        <p:txBody>
          <a:bodyPr>
            <a:normAutofit fontScale="92500" lnSpcReduction="20000"/>
          </a:bodyPr>
          <a:lstStyle/>
          <a:p>
            <a:r>
              <a:rPr lang="en-US" dirty="0"/>
              <a:t>Three elements of a circumstance that qualifies it as force majeure (under ICC model clause): 1) impediment beyond reasonable control of the parties; 2) that could not have reasonably been foreseen at the time of formation of the contract and 3) the effects of which could not have reasonably been avoided or overcome by the affected party.</a:t>
            </a:r>
            <a:endParaRPr lang="sr-Latn-RS" dirty="0"/>
          </a:p>
          <a:p>
            <a:r>
              <a:rPr lang="en-US" dirty="0"/>
              <a:t>Hardship is defined (ICC model clause) as a supervening event that makes the continuing performance excessively onerous for one party, which is beyond its reasonable control and which could not reasonably have been expected to be taken into account at the time of formation, nor could it or its consequences have reasonably been avoided or overcome by that party</a:t>
            </a:r>
            <a:r>
              <a:rPr lang="sr-Latn-RS" dirty="0"/>
              <a:t>;</a:t>
            </a:r>
            <a:endParaRPr lang="en-US" dirty="0"/>
          </a:p>
          <a:p>
            <a:endParaRPr lang="en-US" dirty="0"/>
          </a:p>
        </p:txBody>
      </p:sp>
    </p:spTree>
    <p:extLst>
      <p:ext uri="{BB962C8B-B14F-4D97-AF65-F5344CB8AC3E}">
        <p14:creationId xmlns:p14="http://schemas.microsoft.com/office/powerpoint/2010/main" val="250453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Step one finished</a:t>
            </a:r>
          </a:p>
        </p:txBody>
      </p:sp>
      <p:sp>
        <p:nvSpPr>
          <p:cNvPr id="3" name="Content Placeholder 2"/>
          <p:cNvSpPr>
            <a:spLocks noGrp="1"/>
          </p:cNvSpPr>
          <p:nvPr>
            <p:ph idx="1"/>
          </p:nvPr>
        </p:nvSpPr>
        <p:spPr>
          <a:xfrm>
            <a:off x="457200" y="1935480"/>
            <a:ext cx="8229600" cy="4661872"/>
          </a:xfrm>
        </p:spPr>
        <p:txBody>
          <a:bodyPr>
            <a:normAutofit fontScale="92500" lnSpcReduction="20000"/>
          </a:bodyPr>
          <a:lstStyle/>
          <a:p>
            <a:r>
              <a:rPr lang="en-US" dirty="0"/>
              <a:t>In case of hardship the contractual terms are to be renegotiated so as to overcome the consequences of the (hardship) event;</a:t>
            </a:r>
            <a:endParaRPr lang="sr-Latn-RS" dirty="0"/>
          </a:p>
          <a:p>
            <a:r>
              <a:rPr lang="en-US" dirty="0"/>
              <a:t>In case renegotiations fail, ICC model clause provides for three possible choices: party termination, judicial modification or termination, or judicial termination. </a:t>
            </a:r>
            <a:endParaRPr lang="sr-Latn-RS" dirty="0"/>
          </a:p>
          <a:p>
            <a:r>
              <a:rPr lang="en-US" dirty="0"/>
              <a:t>Domestic contracts may or may not contain the force majeure or hardship clauses, depending on the usages of any national jurisdiction and concrete case;</a:t>
            </a:r>
          </a:p>
          <a:p>
            <a:r>
              <a:rPr lang="en-US" dirty="0"/>
              <a:t>If there is a clause, there is the issue of its interpretation, which also depends on national legislation and case law (though in civilian tradition, good faith and joint intent/presumed joint intent of the parties usually play the most important role in interpretation of contracts)</a:t>
            </a:r>
            <a:r>
              <a:rPr lang="sr-Latn-RS" dirty="0"/>
              <a:t>.</a:t>
            </a:r>
            <a:endParaRPr lang="en-US" dirty="0"/>
          </a:p>
        </p:txBody>
      </p:sp>
    </p:spTree>
    <p:extLst>
      <p:ext uri="{BB962C8B-B14F-4D97-AF65-F5344CB8AC3E}">
        <p14:creationId xmlns:p14="http://schemas.microsoft.com/office/powerpoint/2010/main" val="350857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Step two: no specific clause in the </a:t>
            </a:r>
            <a:r>
              <a:rPr lang="en-US" dirty="0" err="1"/>
              <a:t>conrete</a:t>
            </a:r>
            <a:r>
              <a:rPr lang="en-US" dirty="0"/>
              <a:t> contract</a:t>
            </a:r>
          </a:p>
        </p:txBody>
      </p:sp>
      <p:sp>
        <p:nvSpPr>
          <p:cNvPr id="3" name="Content Placeholder 2"/>
          <p:cNvSpPr>
            <a:spLocks noGrp="1"/>
          </p:cNvSpPr>
          <p:nvPr>
            <p:ph idx="1"/>
          </p:nvPr>
        </p:nvSpPr>
        <p:spPr/>
        <p:txBody>
          <a:bodyPr>
            <a:normAutofit/>
          </a:bodyPr>
          <a:lstStyle/>
          <a:p>
            <a:r>
              <a:rPr lang="en-US" dirty="0"/>
              <a:t>The next question is, what happens in absence of a force majeure or a hardship clause in a specific contract, the performance of which is affected by the pandemic?</a:t>
            </a:r>
          </a:p>
          <a:p>
            <a:r>
              <a:rPr lang="en-US" dirty="0"/>
              <a:t>Civil law systems usually have provisions within the codes that apply even in case there is no specific provisions, and in case of older codes doctrines are developed in case law to the same end;</a:t>
            </a:r>
            <a:endParaRPr lang="sr-Latn-RS" dirty="0"/>
          </a:p>
          <a:p>
            <a:r>
              <a:rPr lang="en-US" dirty="0"/>
              <a:t>In this respect one could distinguish Romanic and Germanic group of civilian jurisdictions</a:t>
            </a:r>
            <a:r>
              <a:rPr lang="sr-Latn-RS" dirty="0"/>
              <a:t>;</a:t>
            </a:r>
          </a:p>
        </p:txBody>
      </p:sp>
    </p:spTree>
    <p:extLst>
      <p:ext uri="{BB962C8B-B14F-4D97-AF65-F5344CB8AC3E}">
        <p14:creationId xmlns:p14="http://schemas.microsoft.com/office/powerpoint/2010/main" val="366472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Step 2 continued</a:t>
            </a:r>
          </a:p>
        </p:txBody>
      </p:sp>
      <p:sp>
        <p:nvSpPr>
          <p:cNvPr id="3" name="Content Placeholder 2"/>
          <p:cNvSpPr>
            <a:spLocks noGrp="1"/>
          </p:cNvSpPr>
          <p:nvPr>
            <p:ph idx="1"/>
          </p:nvPr>
        </p:nvSpPr>
        <p:spPr/>
        <p:txBody>
          <a:bodyPr>
            <a:normAutofit lnSpcReduction="10000"/>
          </a:bodyPr>
          <a:lstStyle/>
          <a:p>
            <a:r>
              <a:rPr lang="en-US" dirty="0"/>
              <a:t>Germanic systems usually recognize event of force majeure as grounds for impossibility of performance and for application of </a:t>
            </a:r>
            <a:r>
              <a:rPr lang="en-US" i="1" dirty="0"/>
              <a:t>rebus sic </a:t>
            </a:r>
            <a:r>
              <a:rPr lang="en-US" i="1" dirty="0" err="1"/>
              <a:t>stantibus</a:t>
            </a:r>
            <a:r>
              <a:rPr lang="en-US" i="1" dirty="0"/>
              <a:t> </a:t>
            </a:r>
            <a:r>
              <a:rPr lang="en-US" dirty="0"/>
              <a:t>provision</a:t>
            </a:r>
            <a:r>
              <a:rPr lang="sr-Latn-RS" dirty="0"/>
              <a:t>;</a:t>
            </a:r>
          </a:p>
          <a:p>
            <a:r>
              <a:rPr lang="en-US" dirty="0"/>
              <a:t>Romanic systems, relying on French law, develop different institutions for the same purpose: force majeure, </a:t>
            </a:r>
            <a:r>
              <a:rPr lang="en-US" dirty="0" err="1"/>
              <a:t>imprévision</a:t>
            </a:r>
            <a:r>
              <a:rPr lang="en-US" dirty="0"/>
              <a:t> (hardship) and </a:t>
            </a:r>
            <a:r>
              <a:rPr lang="en-US" dirty="0" err="1"/>
              <a:t>caducité</a:t>
            </a:r>
            <a:r>
              <a:rPr lang="en-US" dirty="0"/>
              <a:t> (subsequent disappearance of an essential element of contract leading to termination)</a:t>
            </a:r>
            <a:r>
              <a:rPr lang="sr-Latn-RS" dirty="0"/>
              <a:t>;</a:t>
            </a:r>
            <a:endParaRPr lang="en-US" dirty="0"/>
          </a:p>
          <a:p>
            <a:r>
              <a:rPr lang="en-US" dirty="0"/>
              <a:t>In Serbia and ex-Yu countries, the Code of Obligations contains rules on impossibility and codified </a:t>
            </a:r>
            <a:r>
              <a:rPr lang="en-US" i="1" dirty="0"/>
              <a:t>rebus sic </a:t>
            </a:r>
            <a:r>
              <a:rPr lang="en-US" i="1" dirty="0" err="1"/>
              <a:t>stantibus</a:t>
            </a:r>
            <a:r>
              <a:rPr lang="en-US" i="1" dirty="0"/>
              <a:t> </a:t>
            </a:r>
            <a:r>
              <a:rPr lang="en-US" dirty="0"/>
              <a:t>provision.</a:t>
            </a:r>
            <a:endParaRPr lang="sr-Latn-RS" dirty="0"/>
          </a:p>
        </p:txBody>
      </p:sp>
    </p:spTree>
    <p:extLst>
      <p:ext uri="{BB962C8B-B14F-4D97-AF65-F5344CB8AC3E}">
        <p14:creationId xmlns:p14="http://schemas.microsoft.com/office/powerpoint/2010/main" val="280292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Step 2 Impossibility</a:t>
            </a:r>
          </a:p>
        </p:txBody>
      </p:sp>
      <p:sp>
        <p:nvSpPr>
          <p:cNvPr id="3" name="Content Placeholder 2"/>
          <p:cNvSpPr>
            <a:spLocks noGrp="1"/>
          </p:cNvSpPr>
          <p:nvPr>
            <p:ph idx="1"/>
          </p:nvPr>
        </p:nvSpPr>
        <p:spPr/>
        <p:txBody>
          <a:bodyPr>
            <a:normAutofit fontScale="92500" lnSpcReduction="10000"/>
          </a:bodyPr>
          <a:lstStyle/>
          <a:p>
            <a:r>
              <a:rPr lang="sr-Latn-RS" dirty="0"/>
              <a:t>Impossibilit</a:t>
            </a:r>
            <a:r>
              <a:rPr lang="en-US" dirty="0"/>
              <a:t>y (Arts 137 and 354 CO): In case of impossibility of performance of obligation of one party that is not attributable to any of the parties, it is relieved from the duty to perform and the other party is also discharged from its obligations, and may request its prior performance to be returned;</a:t>
            </a:r>
            <a:endParaRPr lang="sr-Latn-RS" dirty="0"/>
          </a:p>
          <a:p>
            <a:r>
              <a:rPr lang="en-US" dirty="0"/>
              <a:t>There is special provision for partial impossibility, which empowers the other party to terminate or to appropriately reduce its performance</a:t>
            </a:r>
            <a:r>
              <a:rPr lang="sr-Latn-RS" dirty="0"/>
              <a:t>;</a:t>
            </a:r>
          </a:p>
          <a:p>
            <a:r>
              <a:rPr lang="en-US" dirty="0"/>
              <a:t>No special provision for temporary impossibility, up to case law (usual consequence is temporary suspension of obligation to perform and possibility of termination).</a:t>
            </a:r>
          </a:p>
        </p:txBody>
      </p:sp>
    </p:spTree>
    <p:extLst>
      <p:ext uri="{BB962C8B-B14F-4D97-AF65-F5344CB8AC3E}">
        <p14:creationId xmlns:p14="http://schemas.microsoft.com/office/powerpoint/2010/main" val="2327097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Step 2 </a:t>
            </a:r>
            <a:r>
              <a:rPr lang="en-US" i="1" dirty="0"/>
              <a:t>Rebus sic </a:t>
            </a:r>
            <a:r>
              <a:rPr lang="en-US" i="1" dirty="0" err="1"/>
              <a:t>stantibus</a:t>
            </a:r>
            <a:endParaRPr lang="en-US" dirty="0"/>
          </a:p>
        </p:txBody>
      </p:sp>
      <p:sp>
        <p:nvSpPr>
          <p:cNvPr id="3" name="Content Placeholder 2"/>
          <p:cNvSpPr>
            <a:spLocks noGrp="1"/>
          </p:cNvSpPr>
          <p:nvPr>
            <p:ph idx="1"/>
          </p:nvPr>
        </p:nvSpPr>
        <p:spPr>
          <a:xfrm>
            <a:off x="457200" y="1935480"/>
            <a:ext cx="8229600" cy="4589864"/>
          </a:xfrm>
        </p:spPr>
        <p:txBody>
          <a:bodyPr>
            <a:normAutofit fontScale="92500" lnSpcReduction="20000"/>
          </a:bodyPr>
          <a:lstStyle/>
          <a:p>
            <a:r>
              <a:rPr lang="en-US" dirty="0"/>
              <a:t>Art. 133 CO: In case that, subsequent to contract formation, circumstances change so as to make the performance of one party more onerous, to the extent the contract does not reflect the expectations of the parties and that under general opinion it would be unjust to enforce it as it is, the disadvantaged party may seek termination, provided it did not have the duty to take these circumstances under consideration at the time of formation or could avoid or overcome them, and provided it was not late with its performance when the circumstances changed;</a:t>
            </a:r>
          </a:p>
          <a:p>
            <a:r>
              <a:rPr lang="en-US" dirty="0"/>
              <a:t>The other party may prevent termination by offering just modification, to be decided by the court;</a:t>
            </a:r>
          </a:p>
          <a:p>
            <a:r>
              <a:rPr lang="en-US" dirty="0"/>
              <a:t>In case of termination, the terminating party should bear a fair part of the damages incurred by termination.</a:t>
            </a:r>
            <a:endParaRPr lang="sr-Latn-RS" dirty="0"/>
          </a:p>
          <a:p>
            <a:endParaRPr lang="en-US" dirty="0"/>
          </a:p>
        </p:txBody>
      </p:sp>
    </p:spTree>
    <p:extLst>
      <p:ext uri="{BB962C8B-B14F-4D97-AF65-F5344CB8AC3E}">
        <p14:creationId xmlns:p14="http://schemas.microsoft.com/office/powerpoint/2010/main" val="2237613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1425</TotalTime>
  <Words>1123</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COVID 19 Pandemic as a force majeure event in civil law jurisdictions</vt:lpstr>
      <vt:lpstr>Covid 19 pandemic</vt:lpstr>
      <vt:lpstr>Step one: does the contract contain an appropriate clause</vt:lpstr>
      <vt:lpstr>Step one continued</vt:lpstr>
      <vt:lpstr>Step one finished</vt:lpstr>
      <vt:lpstr>Step two: no specific clause in the conrete contract</vt:lpstr>
      <vt:lpstr>Step 2 continued</vt:lpstr>
      <vt:lpstr>Step 2 Impossibility</vt:lpstr>
      <vt:lpstr>Step 2 Rebus sic stantibus</vt:lpstr>
      <vt:lpstr>How does it work with COVID 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СТВАРНО ПРАВО</dc:title>
  <dc:creator>Milos Zivkovic</dc:creator>
  <cp:lastModifiedBy>Jorgos</cp:lastModifiedBy>
  <cp:revision>49</cp:revision>
  <dcterms:created xsi:type="dcterms:W3CDTF">2010-11-09T09:13:25Z</dcterms:created>
  <dcterms:modified xsi:type="dcterms:W3CDTF">2020-05-14T13:07:30Z</dcterms:modified>
</cp:coreProperties>
</file>