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300" r:id="rId4"/>
    <p:sldId id="309" r:id="rId5"/>
    <p:sldId id="304" r:id="rId6"/>
    <p:sldId id="311" r:id="rId7"/>
    <p:sldId id="312" r:id="rId8"/>
    <p:sldId id="313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9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45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2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9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41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5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8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22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7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13C0-6CEE-491C-8F22-12EB8FCBA46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4CF6-F4B7-4C0B-A0FF-BBB9CA593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1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dwellrobinson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03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687" y="0"/>
            <a:ext cx="4829854" cy="259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240" y="6088499"/>
            <a:ext cx="2057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90152" y="2805547"/>
            <a:ext cx="12332414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dirty="0">
                <a:latin typeface="Arial" panose="020B0604020202020204" pitchFamily="34" charset="0"/>
                <a:cs typeface="Times New Roman" panose="02020603050405020304" pitchFamily="18" charset="0"/>
              </a:rPr>
              <a:t>Force Majeure – A Common Law Perspective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dirty="0">
                <a:latin typeface="Arial" panose="020B0604020202020204" pitchFamily="34" charset="0"/>
                <a:cs typeface="Times New Roman" panose="02020603050405020304" pitchFamily="18" charset="0"/>
              </a:rPr>
              <a:t>Emmett Maginn,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Partner</a:t>
            </a:r>
            <a:r>
              <a:rPr lang="en-GB" altLang="en-US" sz="4400" dirty="0">
                <a:latin typeface="Arial" panose="020B0604020202020204" pitchFamily="34" charset="0"/>
                <a:cs typeface="Times New Roman" panose="02020603050405020304" pitchFamily="18" charset="0"/>
              </a:rPr>
              <a:t>, Caldwell &amp; Robinson Solicitors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dirty="0">
                <a:latin typeface="Arial" panose="020B0604020202020204" pitchFamily="34" charset="0"/>
                <a:cs typeface="Times New Roman" panose="02020603050405020304" pitchFamily="18" charset="0"/>
              </a:rPr>
              <a:t>Ireland/Northern Ireland</a:t>
            </a:r>
            <a:endParaRPr kumimoji="0" lang="en-GB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2943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4200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3179079" y="6155666"/>
            <a:ext cx="58338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Caldwell &amp; Robinson, Dublin/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Derry~Londonderry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8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4811" cy="1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9252"/>
            <a:ext cx="10515600" cy="978793"/>
          </a:xfrm>
        </p:spPr>
        <p:txBody>
          <a:bodyPr>
            <a:normAutofit/>
          </a:bodyPr>
          <a:lstStyle/>
          <a:p>
            <a:r>
              <a:rPr lang="en-GB" dirty="0"/>
              <a:t>Force Majeure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228045"/>
            <a:ext cx="10515600" cy="386160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When might it arise in an international setting:</a:t>
            </a:r>
          </a:p>
          <a:p>
            <a:r>
              <a:rPr lang="en-GB" sz="3200" dirty="0"/>
              <a:t>	- other side in a dispute based in common law    </a:t>
            </a:r>
          </a:p>
          <a:p>
            <a:r>
              <a:rPr lang="en-GB" sz="3200" dirty="0"/>
              <a:t>            jurisdiction;</a:t>
            </a:r>
          </a:p>
          <a:p>
            <a:r>
              <a:rPr lang="en-GB" sz="3200" dirty="0"/>
              <a:t>	- law of common law jurisdiction might govern the  </a:t>
            </a:r>
          </a:p>
          <a:p>
            <a:r>
              <a:rPr lang="en-GB" sz="3200" dirty="0"/>
              <a:t>             contract/dispute.</a:t>
            </a:r>
          </a:p>
          <a:p>
            <a:r>
              <a:rPr lang="en-GB" sz="3200" dirty="0"/>
              <a:t> 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937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4811" cy="1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9252"/>
            <a:ext cx="10515600" cy="978793"/>
          </a:xfrm>
        </p:spPr>
        <p:txBody>
          <a:bodyPr>
            <a:normAutofit/>
          </a:bodyPr>
          <a:lstStyle/>
          <a:p>
            <a:r>
              <a:rPr lang="en-GB" dirty="0"/>
              <a:t>What is meant by Force Majeure?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228044"/>
            <a:ext cx="10515600" cy="462995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No all-encompassing or statutory definition;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Like all common law the principles underpinning operation comes from previously decided cases;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Is an express term that is defined by the wording of the contract itself;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Court looks at the terms as to whether it is a force majeure clause, and whether it is triggered in the specific circumstances of the matter in dispute;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Implied force majeure clauses? Frustration?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Is the event covered by the clause in question?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Notice requirements to trigger application of the clause(s).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5328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4811" cy="1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01" y="1918952"/>
            <a:ext cx="10515600" cy="837127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meant by Force Majeure? Established 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206839"/>
            <a:ext cx="10515600" cy="365116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Reasonably within a parties’ control;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Causation;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Reasonable steps to Avoid/Mitigation effects of force majeure event. </a:t>
            </a:r>
          </a:p>
        </p:txBody>
      </p:sp>
    </p:spTree>
    <p:extLst>
      <p:ext uri="{BB962C8B-B14F-4D97-AF65-F5344CB8AC3E}">
        <p14:creationId xmlns:p14="http://schemas.microsoft.com/office/powerpoint/2010/main" val="108422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4811" cy="1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9252"/>
            <a:ext cx="10515600" cy="978793"/>
          </a:xfrm>
        </p:spPr>
        <p:txBody>
          <a:bodyPr>
            <a:normAutofit/>
          </a:bodyPr>
          <a:lstStyle/>
          <a:p>
            <a:r>
              <a:rPr lang="en-GB" sz="4400" dirty="0"/>
              <a:t>Force Majeure – points regarding causation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228045"/>
            <a:ext cx="10515600" cy="386160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Even where the event is covered by force majeure clause there needs to be causation between intervening event and inability to perform the relevant obligation;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Occurrence of a force majeure event not alone sufficient to trigger its application;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The force majeure event has to be causative of impossibility to perform obligations;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Greater hardship in performing obligation or increased costs insufficient;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7969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4811" cy="1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9252"/>
            <a:ext cx="10515600" cy="978793"/>
          </a:xfrm>
        </p:spPr>
        <p:txBody>
          <a:bodyPr>
            <a:normAutofit/>
          </a:bodyPr>
          <a:lstStyle/>
          <a:p>
            <a:r>
              <a:rPr lang="en-GB" sz="4400" dirty="0"/>
              <a:t>Force Majeure - Effects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228045"/>
            <a:ext cx="10515600" cy="386160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Again, depends on how the clause is drafted and the type of event that has occurred;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May suspend for a time a parties’ obligation, it may extent the time for compliance, it may release the party from a specific obligation that does not go to the fundamental purpose of the contract, it may entitle the parties obligations under the contract to be brought to an end entirely.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Again the wording of  the clause(s) is key.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4719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4811" cy="1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9252"/>
            <a:ext cx="10515600" cy="978793"/>
          </a:xfrm>
        </p:spPr>
        <p:txBody>
          <a:bodyPr>
            <a:normAutofit/>
          </a:bodyPr>
          <a:lstStyle/>
          <a:p>
            <a:r>
              <a:rPr lang="en-GB" sz="4400" dirty="0"/>
              <a:t>What is Force Majeure does not apply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228045"/>
            <a:ext cx="10515600" cy="386160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Common law doctrine of frustration;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Usually has effect of brining all obligations under the contract to an end;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Draconian remedy and high bar to be able to invoke it;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Generally can’t rely on frustration if force majeure included within the contract as that is considered to be the clause which determines the commercial risk undertaken by each party;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Non-fault principle;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Foreseeability;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Commercial/physical impossibility – radical alternation to nature of the contract;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Frustrating event must go to the fundamental purpose of the contract.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8012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4811" cy="107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49252"/>
            <a:ext cx="10515600" cy="978793"/>
          </a:xfrm>
        </p:spPr>
        <p:txBody>
          <a:bodyPr>
            <a:normAutofit/>
          </a:bodyPr>
          <a:lstStyle/>
          <a:p>
            <a:r>
              <a:rPr lang="en-GB" sz="4400" dirty="0"/>
              <a:t>Force majeure – a view from the coalface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228045"/>
            <a:ext cx="10515600" cy="386160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Examples of some of the things we have been asked to advise on in the current crisis;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What about your jurisdiction?</a:t>
            </a:r>
          </a:p>
        </p:txBody>
      </p:sp>
    </p:spTree>
    <p:extLst>
      <p:ext uri="{BB962C8B-B14F-4D97-AF65-F5344CB8AC3E}">
        <p14:creationId xmlns:p14="http://schemas.microsoft.com/office/powerpoint/2010/main" val="162514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997" y="-23811"/>
            <a:ext cx="34861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4634381" y="2933686"/>
            <a:ext cx="2511381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Emmett Maginn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Caldwell &amp; Robinson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Dublin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Derry~Londonderry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BT48 6RG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3"/>
              </a:rPr>
              <a:t>www.caldwellrobinson.com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37607" y="6177934"/>
            <a:ext cx="1518364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440"/>
              </a:lnSpc>
              <a:spcAft>
                <a:spcPts val="600"/>
              </a:spcAft>
            </a:pPr>
            <a:r>
              <a:rPr lang="en-GB" dirty="0">
                <a:solidFill>
                  <a:srgbClr val="49494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May 2020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61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513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Force Majeure</vt:lpstr>
      <vt:lpstr>What is meant by Force Majeure?</vt:lpstr>
      <vt:lpstr>What is meant by Force Majeure? Established principles</vt:lpstr>
      <vt:lpstr>Force Majeure – points regarding causation</vt:lpstr>
      <vt:lpstr>Force Majeure - Effects </vt:lpstr>
      <vt:lpstr>What is Force Majeure does not apply</vt:lpstr>
      <vt:lpstr>Force majeure – a view from the coalface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Moore</dc:creator>
  <cp:lastModifiedBy>Jorgos</cp:lastModifiedBy>
  <cp:revision>51</cp:revision>
  <cp:lastPrinted>2015-05-26T16:38:22Z</cp:lastPrinted>
  <dcterms:created xsi:type="dcterms:W3CDTF">2015-05-26T15:37:43Z</dcterms:created>
  <dcterms:modified xsi:type="dcterms:W3CDTF">2020-05-14T13:05:29Z</dcterms:modified>
</cp:coreProperties>
</file>